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5"/>
  </p:notesMasterIdLst>
  <p:sldIdLst>
    <p:sldId id="256" r:id="rId2"/>
    <p:sldId id="271" r:id="rId3"/>
    <p:sldId id="390" r:id="rId4"/>
    <p:sldId id="386" r:id="rId5"/>
    <p:sldId id="396" r:id="rId6"/>
    <p:sldId id="387" r:id="rId7"/>
    <p:sldId id="388" r:id="rId8"/>
    <p:sldId id="389" r:id="rId9"/>
    <p:sldId id="380" r:id="rId10"/>
    <p:sldId id="395" r:id="rId11"/>
    <p:sldId id="393" r:id="rId12"/>
    <p:sldId id="394" r:id="rId13"/>
    <p:sldId id="39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5486400"/>
            <a:ext cx="11277600" cy="1178052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TEHNOLOŠKI PROCES PROIZVODNJE I EMITOVANJA </a:t>
            </a:r>
            <a:br>
              <a:rPr lang="sr-Latn-RS" sz="2800" dirty="0">
                <a:solidFill>
                  <a:schemeClr val="tx1"/>
                </a:solidFill>
              </a:rPr>
            </a:br>
            <a:r>
              <a:rPr lang="sr-Latn-RS" sz="2800" dirty="0">
                <a:solidFill>
                  <a:schemeClr val="tx1"/>
                </a:solidFill>
              </a:rPr>
              <a:t>TV PROGRAMA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800" y="228601"/>
            <a:ext cx="6286500" cy="471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117348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SOPSTVENA PRODUKCIJA (PRODUCENT)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150" y="1524000"/>
            <a:ext cx="103632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lvl="2" indent="-361950">
              <a:buSzPct val="80000"/>
              <a:buFont typeface="Wingdings 2"/>
              <a:buChar char=""/>
            </a:pPr>
            <a:r>
              <a:rPr lang="hr-HR" sz="2400" dirty="0">
                <a:solidFill>
                  <a:prstClr val="black"/>
                </a:solidFill>
              </a:rPr>
              <a:t>Jedan producent – od ideje do realizacije</a:t>
            </a:r>
          </a:p>
          <a:p>
            <a:pPr marL="620776" lvl="2">
              <a:buClr>
                <a:srgbClr val="F0AD00"/>
              </a:buClr>
              <a:buSzPct val="80000"/>
            </a:pPr>
            <a:endParaRPr lang="hr-HR" sz="700" dirty="0">
              <a:solidFill>
                <a:prstClr val="black"/>
              </a:solidFill>
            </a:endParaRPr>
          </a:p>
        </p:txBody>
      </p:sp>
      <p:sp>
        <p:nvSpPr>
          <p:cNvPr id="2" name="Isosceles Triangle 1"/>
          <p:cNvSpPr/>
          <p:nvPr/>
        </p:nvSpPr>
        <p:spPr>
          <a:xfrm>
            <a:off x="2743200" y="1752600"/>
            <a:ext cx="8001000" cy="4876800"/>
          </a:xfrm>
          <a:prstGeom prst="triangle">
            <a:avLst>
              <a:gd name="adj" fmla="val 49554"/>
            </a:avLst>
          </a:prstGeom>
          <a:solidFill>
            <a:schemeClr val="accent4">
              <a:lumMod val="20000"/>
              <a:lumOff val="8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schemeClr val="tx1"/>
                </a:solidFill>
              </a:rPr>
              <a:t>PRODUCENT</a:t>
            </a:r>
          </a:p>
          <a:p>
            <a:pPr algn="ctr"/>
            <a:r>
              <a:rPr lang="sr-Latn-RS" sz="2200" dirty="0">
                <a:solidFill>
                  <a:schemeClr val="tx1"/>
                </a:solidFill>
              </a:rPr>
              <a:t>(TV emiter ili producentska kuća)</a:t>
            </a:r>
          </a:p>
          <a:p>
            <a:pPr algn="ctr"/>
            <a:endParaRPr lang="sr-Latn-RS" sz="1000" dirty="0">
              <a:solidFill>
                <a:schemeClr val="tx1"/>
              </a:solidFill>
            </a:endParaRPr>
          </a:p>
          <a:p>
            <a:pPr algn="ctr"/>
            <a:r>
              <a:rPr lang="sr-Latn-RS" sz="2400" b="1" dirty="0">
                <a:solidFill>
                  <a:schemeClr val="tx1"/>
                </a:solidFill>
              </a:rPr>
              <a:t>ideja </a:t>
            </a:r>
          </a:p>
          <a:p>
            <a:pPr algn="ctr"/>
            <a:r>
              <a:rPr lang="sr-Latn-RS" sz="2400" b="1" dirty="0">
                <a:solidFill>
                  <a:schemeClr val="tx1"/>
                </a:solidFill>
              </a:rPr>
              <a:t>finansije </a:t>
            </a:r>
          </a:p>
          <a:p>
            <a:pPr algn="ctr"/>
            <a:r>
              <a:rPr lang="sr-Latn-RS" sz="2400" b="1" dirty="0">
                <a:solidFill>
                  <a:schemeClr val="tx1"/>
                </a:solidFill>
              </a:rPr>
              <a:t>realizacija </a:t>
            </a:r>
          </a:p>
          <a:p>
            <a:pPr algn="ctr"/>
            <a:r>
              <a:rPr lang="sr-Latn-RS" sz="2400" b="1" dirty="0">
                <a:solidFill>
                  <a:schemeClr val="tx1"/>
                </a:solidFill>
              </a:rPr>
              <a:t>plasiranje</a:t>
            </a:r>
          </a:p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231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KOPRODUKCIJA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" y="1559495"/>
            <a:ext cx="11506200" cy="5693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lvl="2" indent="-361950">
              <a:buSzPct val="80000"/>
              <a:buFont typeface="Wingdings 2"/>
              <a:buChar char=""/>
            </a:pPr>
            <a:r>
              <a:rPr lang="hr-HR" sz="2400" dirty="0">
                <a:solidFill>
                  <a:prstClr val="black"/>
                </a:solidFill>
              </a:rPr>
              <a:t>Zajednička proizvodnja dva ili više producenata (producentskih kuća ili TV emitera)</a:t>
            </a:r>
          </a:p>
          <a:p>
            <a:pPr marL="620776" lvl="2">
              <a:buClr>
                <a:srgbClr val="F0AD00"/>
              </a:buClr>
              <a:buSzPct val="80000"/>
            </a:pPr>
            <a:endParaRPr lang="hr-HR" sz="700" dirty="0">
              <a:solidFill>
                <a:prstClr val="black"/>
              </a:solidFill>
            </a:endParaRPr>
          </a:p>
        </p:txBody>
      </p:sp>
      <p:sp>
        <p:nvSpPr>
          <p:cNvPr id="2" name="Round Diagonal Corner Rectangle 1"/>
          <p:cNvSpPr/>
          <p:nvPr/>
        </p:nvSpPr>
        <p:spPr>
          <a:xfrm>
            <a:off x="1524000" y="2358479"/>
            <a:ext cx="4038600" cy="1146721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PRODUCENT 1</a:t>
            </a:r>
          </a:p>
          <a:p>
            <a:pPr algn="ctr"/>
            <a:r>
              <a:rPr lang="sr-Latn-RS" sz="2200" b="1" dirty="0"/>
              <a:t>(producentska kuća x)</a:t>
            </a:r>
            <a:endParaRPr lang="en-US" sz="2200" b="1" dirty="0"/>
          </a:p>
        </p:txBody>
      </p:sp>
      <p:sp>
        <p:nvSpPr>
          <p:cNvPr id="6" name="Round Diagonal Corner Rectangle 5"/>
          <p:cNvSpPr/>
          <p:nvPr/>
        </p:nvSpPr>
        <p:spPr>
          <a:xfrm>
            <a:off x="6638925" y="2358479"/>
            <a:ext cx="4038600" cy="1146721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PRODUCENT 2</a:t>
            </a:r>
          </a:p>
          <a:p>
            <a:pPr algn="ctr"/>
            <a:r>
              <a:rPr lang="sr-Latn-RS" b="1" dirty="0"/>
              <a:t>(producentska kuća y)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829300" y="2509919"/>
            <a:ext cx="693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4800" b="1" dirty="0"/>
              <a:t>+</a:t>
            </a:r>
            <a:endParaRPr lang="en-US" sz="4800" b="1" dirty="0"/>
          </a:p>
        </p:txBody>
      </p:sp>
      <p:sp>
        <p:nvSpPr>
          <p:cNvPr id="9" name="Round Diagonal Corner Rectangle 8"/>
          <p:cNvSpPr/>
          <p:nvPr/>
        </p:nvSpPr>
        <p:spPr>
          <a:xfrm>
            <a:off x="1524000" y="3886200"/>
            <a:ext cx="4038600" cy="1146721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PRODUCENT 1</a:t>
            </a:r>
          </a:p>
          <a:p>
            <a:pPr algn="ctr"/>
            <a:r>
              <a:rPr lang="sr-Latn-RS" b="1" dirty="0"/>
              <a:t>(producentska kuća x)</a:t>
            </a:r>
            <a:endParaRPr lang="en-US" b="1" dirty="0"/>
          </a:p>
        </p:txBody>
      </p:sp>
      <p:sp>
        <p:nvSpPr>
          <p:cNvPr id="10" name="Round Diagonal Corner Rectangle 9"/>
          <p:cNvSpPr/>
          <p:nvPr/>
        </p:nvSpPr>
        <p:spPr>
          <a:xfrm>
            <a:off x="6629400" y="3886200"/>
            <a:ext cx="4038600" cy="1146721"/>
          </a:xfrm>
          <a:prstGeom prst="round2Diag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PRODUCENT 2</a:t>
            </a:r>
          </a:p>
          <a:p>
            <a:pPr algn="ctr"/>
            <a:r>
              <a:rPr lang="sr-Latn-RS" b="1" dirty="0"/>
              <a:t>(TV centar)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829299" y="3958680"/>
            <a:ext cx="693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4800" b="1" dirty="0"/>
              <a:t>+</a:t>
            </a:r>
            <a:endParaRPr lang="en-US" sz="4800" b="1" dirty="0"/>
          </a:p>
        </p:txBody>
      </p:sp>
      <p:sp>
        <p:nvSpPr>
          <p:cNvPr id="12" name="Round Diagonal Corner Rectangle 11"/>
          <p:cNvSpPr/>
          <p:nvPr/>
        </p:nvSpPr>
        <p:spPr>
          <a:xfrm>
            <a:off x="1524000" y="5482679"/>
            <a:ext cx="4038600" cy="1146721"/>
          </a:xfrm>
          <a:prstGeom prst="round2Diag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PRODUCENT 1</a:t>
            </a:r>
          </a:p>
          <a:p>
            <a:pPr algn="ctr"/>
            <a:r>
              <a:rPr lang="sr-Latn-RS" b="1" dirty="0"/>
              <a:t>(TV centar x)</a:t>
            </a:r>
            <a:endParaRPr lang="en-US" b="1" dirty="0"/>
          </a:p>
        </p:txBody>
      </p:sp>
      <p:sp>
        <p:nvSpPr>
          <p:cNvPr id="13" name="Round Diagonal Corner Rectangle 12"/>
          <p:cNvSpPr/>
          <p:nvPr/>
        </p:nvSpPr>
        <p:spPr>
          <a:xfrm>
            <a:off x="6629400" y="5459909"/>
            <a:ext cx="4038600" cy="1146721"/>
          </a:xfrm>
          <a:prstGeom prst="round2Diag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PRODUCENT 2</a:t>
            </a:r>
          </a:p>
          <a:p>
            <a:pPr algn="ctr"/>
            <a:r>
              <a:rPr lang="sr-Latn-RS" b="1" dirty="0"/>
              <a:t>(TV centar y)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829298" y="5604302"/>
            <a:ext cx="69318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4800" b="1" dirty="0"/>
              <a:t>+</a:t>
            </a:r>
            <a:endParaRPr lang="en-US" sz="4800" b="1" dirty="0"/>
          </a:p>
        </p:txBody>
      </p:sp>
      <p:cxnSp>
        <p:nvCxnSpPr>
          <p:cNvPr id="16" name="Straight Connector 15"/>
          <p:cNvCxnSpPr>
            <a:cxnSpLocks/>
          </p:cNvCxnSpPr>
          <p:nvPr/>
        </p:nvCxnSpPr>
        <p:spPr>
          <a:xfrm>
            <a:off x="289169" y="3733800"/>
            <a:ext cx="1035538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/>
          </p:cNvCxnSpPr>
          <p:nvPr/>
        </p:nvCxnSpPr>
        <p:spPr>
          <a:xfrm>
            <a:off x="289169" y="5257800"/>
            <a:ext cx="10355385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2607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8" grpId="0"/>
      <p:bldP spid="9" grpId="0" animBg="1"/>
      <p:bldP spid="10" grpId="0" animBg="1"/>
      <p:bldP spid="11" grpId="0"/>
      <p:bldP spid="12" grpId="0" animBg="1"/>
      <p:bldP spid="13" grpId="0" animBg="1"/>
      <p:bldP spid="1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9634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IZVRŠNA PRODUKCIJA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52400" y="1580346"/>
            <a:ext cx="86868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lvl="2" indent="-361950">
              <a:buSzPct val="80000"/>
              <a:buFont typeface="Wingdings 2"/>
              <a:buChar char=""/>
            </a:pPr>
            <a:r>
              <a:rPr lang="hr-HR" sz="2400" dirty="0">
                <a:solidFill>
                  <a:prstClr val="black"/>
                </a:solidFill>
              </a:rPr>
              <a:t>Proizvodnja (produkcija) po zahtevu naručioca (producenta)</a:t>
            </a:r>
          </a:p>
          <a:p>
            <a:pPr marL="620776" lvl="2">
              <a:buClr>
                <a:srgbClr val="F0AD00"/>
              </a:buClr>
              <a:buSzPct val="80000"/>
            </a:pPr>
            <a:endParaRPr lang="hr-HR" sz="900" dirty="0">
              <a:solidFill>
                <a:prstClr val="black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1828800" y="2743200"/>
            <a:ext cx="3276600" cy="3200400"/>
          </a:xfrm>
          <a:prstGeom prst="ellipse">
            <a:avLst/>
          </a:prstGeom>
          <a:solidFill>
            <a:srgbClr val="C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u="sng" dirty="0">
                <a:solidFill>
                  <a:schemeClr val="bg1"/>
                </a:solidFill>
              </a:rPr>
              <a:t>PRODUCENT</a:t>
            </a:r>
          </a:p>
          <a:p>
            <a:pPr algn="ctr"/>
            <a:r>
              <a:rPr lang="sr-Latn-RS" sz="2000" dirty="0">
                <a:solidFill>
                  <a:schemeClr val="bg1"/>
                </a:solidFill>
              </a:rPr>
              <a:t>(naručilac)</a:t>
            </a:r>
          </a:p>
          <a:p>
            <a:pPr algn="ctr"/>
            <a:endParaRPr lang="sr-Latn-RS" sz="1600" dirty="0">
              <a:solidFill>
                <a:schemeClr val="bg1"/>
              </a:solidFill>
            </a:endParaRPr>
          </a:p>
          <a:p>
            <a:pPr algn="ctr"/>
            <a:r>
              <a:rPr lang="sr-Latn-RS" sz="2800" b="1" dirty="0">
                <a:solidFill>
                  <a:schemeClr val="bg1"/>
                </a:solidFill>
              </a:rPr>
              <a:t>TV EMITER</a:t>
            </a:r>
          </a:p>
          <a:p>
            <a:pPr algn="ctr"/>
            <a:endParaRPr lang="sr-Latn-RS" b="1" dirty="0">
              <a:solidFill>
                <a:schemeClr val="bg1"/>
              </a:solidFill>
            </a:endParaRPr>
          </a:p>
          <a:p>
            <a:pPr algn="ctr"/>
            <a:r>
              <a:rPr lang="sr-Latn-RS" sz="2200" dirty="0">
                <a:solidFill>
                  <a:schemeClr val="bg1"/>
                </a:solidFill>
              </a:rPr>
              <a:t>ideja,finansije,</a:t>
            </a:r>
          </a:p>
          <a:p>
            <a:pPr algn="ctr"/>
            <a:r>
              <a:rPr lang="sr-Latn-RS" sz="2200" dirty="0">
                <a:solidFill>
                  <a:schemeClr val="bg1"/>
                </a:solidFill>
              </a:rPr>
              <a:t>plasiranje</a:t>
            </a:r>
            <a:endParaRPr lang="en-US" sz="2200" dirty="0">
              <a:solidFill>
                <a:schemeClr val="bg1"/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6477000" y="3257550"/>
            <a:ext cx="4267200" cy="2095500"/>
          </a:xfrm>
          <a:prstGeom prst="roundRect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r-Latn-RS" sz="100" u="sng" dirty="0"/>
          </a:p>
          <a:p>
            <a:pPr algn="ctr"/>
            <a:r>
              <a:rPr lang="sr-Latn-RS" sz="2400" u="sng" dirty="0"/>
              <a:t>IZVRŠNI PRODUCENT</a:t>
            </a:r>
          </a:p>
          <a:p>
            <a:pPr algn="ctr"/>
            <a:r>
              <a:rPr lang="sr-Latn-RS" sz="2000" dirty="0"/>
              <a:t>(produkcija)</a:t>
            </a:r>
          </a:p>
          <a:p>
            <a:pPr algn="ctr"/>
            <a:endParaRPr lang="sr-Latn-RS" sz="300" dirty="0"/>
          </a:p>
          <a:p>
            <a:pPr algn="ctr"/>
            <a:r>
              <a:rPr lang="sr-Latn-RS" sz="2800" b="1" dirty="0"/>
              <a:t>PRODUCENTSKA KUĆA</a:t>
            </a:r>
          </a:p>
          <a:p>
            <a:pPr algn="ctr"/>
            <a:r>
              <a:rPr lang="sr-Latn-RS" sz="2200" dirty="0"/>
              <a:t>realizacija (ključ u ruke)</a:t>
            </a:r>
            <a:endParaRPr lang="en-US" sz="2200" dirty="0"/>
          </a:p>
          <a:p>
            <a:pPr algn="ctr"/>
            <a:endParaRPr lang="sr-Latn-RS" dirty="0"/>
          </a:p>
        </p:txBody>
      </p:sp>
      <p:sp>
        <p:nvSpPr>
          <p:cNvPr id="20" name="Right Arrow 19"/>
          <p:cNvSpPr/>
          <p:nvPr/>
        </p:nvSpPr>
        <p:spPr>
          <a:xfrm>
            <a:off x="5486400" y="3505200"/>
            <a:ext cx="685800" cy="533400"/>
          </a:xfrm>
          <a:prstGeom prst="rightArrow">
            <a:avLst/>
          </a:prstGeom>
          <a:solidFill>
            <a:srgbClr val="C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ight Arrow 20"/>
          <p:cNvSpPr/>
          <p:nvPr/>
        </p:nvSpPr>
        <p:spPr>
          <a:xfrm rot="10800000">
            <a:off x="5486400" y="4495800"/>
            <a:ext cx="685800" cy="533400"/>
          </a:xfrm>
          <a:prstGeom prst="rightArrow">
            <a:avLst/>
          </a:prstGeom>
          <a:solidFill>
            <a:srgbClr val="FFFF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753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2" presetClass="entr" presetSubtype="8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2" presetClass="entr" presetSubtype="2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7" grpId="0" animBg="1"/>
      <p:bldP spid="20" grpId="0" animBg="1"/>
      <p:bldP spid="2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4889" y="1461911"/>
            <a:ext cx="4662221" cy="539608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Producent u procesu ...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103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582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1192276" lvl="2" indent="-5715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Ciljevi svake TV stanice ostvaruju se kroz emitovanje programa</a:t>
            </a:r>
          </a:p>
          <a:p>
            <a:pPr marL="1192276" lvl="2" indent="-5715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200" dirty="0"/>
          </a:p>
          <a:p>
            <a:pPr marL="1192276" lvl="2" indent="-5715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sama proizvodnja programa je jedan od osnovnih zadataka</a:t>
            </a:r>
          </a:p>
          <a:p>
            <a:pPr marL="1192276" lvl="2" indent="-5715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200" dirty="0"/>
          </a:p>
          <a:p>
            <a:pPr marL="1192276" lvl="2" indent="-5715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nije u pitanju samo obim programa već i način proizvodnje - način njegovog obezbeđivanja</a:t>
            </a:r>
          </a:p>
          <a:p>
            <a:pPr marL="1192276" lvl="2" indent="-5715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200" dirty="0"/>
          </a:p>
          <a:p>
            <a:pPr marL="1192276" lvl="2" indent="-5715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većina TV stanica pored proizvodnje sopstvenog programa, kupuju programe od drugih TV stanica ili nezavisnih producentskih kuća</a:t>
            </a:r>
          </a:p>
          <a:p>
            <a:pPr marL="620776" lvl="2" indent="0" algn="just">
              <a:spcBef>
                <a:spcPts val="0"/>
              </a:spcBef>
              <a:buClrTx/>
              <a:buSzPct val="80000"/>
              <a:buNone/>
            </a:pPr>
            <a:endParaRPr lang="hr-HR" sz="1200" dirty="0"/>
          </a:p>
          <a:p>
            <a:pPr marL="1192276" lvl="2" indent="-5715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pod pojmom proizvodnja ne podrazumevamo samo neposrednu – direktnu proizvodnju TV emisija (sopstvena produkcija), već sve one faze procesa koje su potrebne da bi se omogućilo emitovanje TV programa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hr-HR" sz="4200" dirty="0"/>
              <a:t> </a:t>
            </a:r>
            <a:endParaRPr lang="hr-HR" sz="18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9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" y="76200"/>
            <a:ext cx="119634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Tehnološki proces proizvodnje i emitovanja TV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807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110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/>
              <a:t>TV proizvodnja može se sagledati kroz četiri osnovne faze rada: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Rounded Rectangle 3"/>
          <p:cNvSpPr/>
          <p:nvPr/>
        </p:nvSpPr>
        <p:spPr>
          <a:xfrm>
            <a:off x="4267200" y="2133600"/>
            <a:ext cx="3124200" cy="685800"/>
          </a:xfrm>
          <a:prstGeom prst="roundRect">
            <a:avLst/>
          </a:prstGeom>
          <a:solidFill>
            <a:schemeClr val="accent4">
              <a:lumMod val="75000"/>
            </a:schemeClr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PLANIRANJE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267200" y="3352800"/>
            <a:ext cx="3124200" cy="762000"/>
          </a:xfrm>
          <a:prstGeom prst="roundRect">
            <a:avLst/>
          </a:prstGeom>
          <a:solidFill>
            <a:srgbClr val="00206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PRIPREMA</a:t>
            </a:r>
          </a:p>
          <a:p>
            <a:pPr algn="ctr"/>
            <a:r>
              <a:rPr lang="sr-Latn-RS" sz="2000" dirty="0"/>
              <a:t>(predprodukcija)</a:t>
            </a:r>
            <a:endParaRPr lang="en-US" sz="2000" dirty="0"/>
          </a:p>
        </p:txBody>
      </p:sp>
      <p:sp>
        <p:nvSpPr>
          <p:cNvPr id="9" name="Rounded Rectangle 8"/>
          <p:cNvSpPr/>
          <p:nvPr/>
        </p:nvSpPr>
        <p:spPr>
          <a:xfrm>
            <a:off x="4267200" y="4648200"/>
            <a:ext cx="3124200" cy="762000"/>
          </a:xfrm>
          <a:prstGeom prst="roundRect">
            <a:avLst/>
          </a:prstGeom>
          <a:solidFill>
            <a:srgbClr val="C0000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REALIZACIJA</a:t>
            </a:r>
          </a:p>
          <a:p>
            <a:pPr algn="ctr"/>
            <a:r>
              <a:rPr lang="sr-Latn-RS" sz="2000" dirty="0"/>
              <a:t>(produkcija)</a:t>
            </a:r>
            <a:endParaRPr lang="en-US" sz="2000" dirty="0"/>
          </a:p>
        </p:txBody>
      </p:sp>
      <p:sp>
        <p:nvSpPr>
          <p:cNvPr id="11" name="Rounded Rectangle 10"/>
          <p:cNvSpPr/>
          <p:nvPr/>
        </p:nvSpPr>
        <p:spPr>
          <a:xfrm>
            <a:off x="4276725" y="5905500"/>
            <a:ext cx="3124200" cy="723900"/>
          </a:xfrm>
          <a:prstGeom prst="roundRect">
            <a:avLst/>
          </a:prstGeom>
          <a:solidFill>
            <a:schemeClr val="tx1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FINALIZACIJA</a:t>
            </a:r>
          </a:p>
          <a:p>
            <a:pPr algn="ctr"/>
            <a:r>
              <a:rPr lang="sr-Latn-RS" sz="2000" dirty="0"/>
              <a:t>(postprodukcija)</a:t>
            </a:r>
            <a:endParaRPr lang="en-US" sz="2000" dirty="0"/>
          </a:p>
        </p:txBody>
      </p:sp>
      <p:sp>
        <p:nvSpPr>
          <p:cNvPr id="2" name="Down Arrow 1"/>
          <p:cNvSpPr/>
          <p:nvPr/>
        </p:nvSpPr>
        <p:spPr>
          <a:xfrm>
            <a:off x="5448300" y="2971800"/>
            <a:ext cx="762000" cy="304800"/>
          </a:xfrm>
          <a:prstGeom prst="downArrow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5448300" y="4267200"/>
            <a:ext cx="762000" cy="304800"/>
          </a:xfrm>
          <a:prstGeom prst="downArrow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5448300" y="5562600"/>
            <a:ext cx="762000" cy="304800"/>
          </a:xfrm>
          <a:prstGeom prst="downArrow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36CDF40-002E-3633-7FCB-66BBEA8B54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76200"/>
            <a:ext cx="119634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Tehnološki proces proizvodnje i emitovanja TV programa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76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1" grpId="0" animBg="1"/>
      <p:bldP spid="2" grpId="0" animBg="1"/>
      <p:bldP spid="13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1158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152400" y="16002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prstClr val="black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62467" y="1955800"/>
            <a:ext cx="3670300" cy="7112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PLANIRANJE</a:t>
            </a:r>
          </a:p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 PROGRAMA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0833" y="2879466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Vreme i period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40833" y="3336666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Obim i struktura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4114800" y="35814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4224867" y="3937000"/>
            <a:ext cx="3670300" cy="7112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PLANIRANJE PROIZVODNJE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703233" y="48514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Obim i struktura</a:t>
            </a:r>
          </a:p>
        </p:txBody>
      </p:sp>
      <p:sp>
        <p:nvSpPr>
          <p:cNvPr id="30" name="Rectangle 29"/>
          <p:cNvSpPr/>
          <p:nvPr/>
        </p:nvSpPr>
        <p:spPr>
          <a:xfrm>
            <a:off x="4703233" y="53086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Način proizvodnje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703233" y="57658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Dinamika proizvod.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34" name="Rounded Rectangle 33"/>
          <p:cNvSpPr/>
          <p:nvPr/>
        </p:nvSpPr>
        <p:spPr>
          <a:xfrm>
            <a:off x="8153400" y="16002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8263467" y="1955800"/>
            <a:ext cx="3670300" cy="7112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PLANIRANJE </a:t>
            </a:r>
          </a:p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TEH. KAPACITETA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741833" y="29464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Način realizacije</a:t>
            </a:r>
          </a:p>
        </p:txBody>
      </p:sp>
      <p:sp>
        <p:nvSpPr>
          <p:cNvPr id="37" name="Rectangle 36"/>
          <p:cNvSpPr/>
          <p:nvPr/>
        </p:nvSpPr>
        <p:spPr>
          <a:xfrm>
            <a:off x="8741833" y="34036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Dinamika realizacije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8741833" y="38608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Tehnički kapaciteti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185190" y="3714690"/>
            <a:ext cx="18603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2000" b="1" dirty="0">
                <a:solidFill>
                  <a:prstClr val="black"/>
                </a:solidFill>
              </a:rPr>
              <a:t>sopstveni pgm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1106644" y="4019490"/>
            <a:ext cx="1985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1400" b="1" dirty="0">
                <a:solidFill>
                  <a:prstClr val="black"/>
                </a:solidFill>
              </a:rPr>
              <a:t> </a:t>
            </a:r>
            <a:r>
              <a:rPr lang="sr-Latn-RS" sz="2000" b="1" dirty="0">
                <a:solidFill>
                  <a:prstClr val="black"/>
                </a:solidFill>
              </a:rPr>
              <a:t>otkupljeni pgm</a:t>
            </a:r>
            <a:endParaRPr lang="en-US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8575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" grpId="0" animBg="1"/>
      <p:bldP spid="5" grpId="0" animBg="1"/>
      <p:bldP spid="11" grpId="0" animBg="1"/>
      <p:bldP spid="27" grpId="0" animBg="1"/>
      <p:bldP spid="28" grpId="0" animBg="1"/>
      <p:bldP spid="29" grpId="0" animBg="1"/>
      <p:bldP spid="30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15" grpId="0"/>
      <p:bldP spid="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Planiranje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ounded Rectangle 13">
            <a:extLst>
              <a:ext uri="{FF2B5EF4-FFF2-40B4-BE49-F238E27FC236}">
                <a16:creationId xmlns:a16="http://schemas.microsoft.com/office/drawing/2014/main" id="{1752B7E3-09E6-815F-4EF0-2B0F88299999}"/>
              </a:ext>
            </a:extLst>
          </p:cNvPr>
          <p:cNvSpPr/>
          <p:nvPr/>
        </p:nvSpPr>
        <p:spPr>
          <a:xfrm>
            <a:off x="1905000" y="2447925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prstClr val="black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9066C65-2BCF-76A1-30B8-56ED315A5114}"/>
              </a:ext>
            </a:extLst>
          </p:cNvPr>
          <p:cNvSpPr/>
          <p:nvPr/>
        </p:nvSpPr>
        <p:spPr>
          <a:xfrm>
            <a:off x="2015067" y="2803525"/>
            <a:ext cx="3670300" cy="7112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PLANIRANJE</a:t>
            </a:r>
          </a:p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 KADROVA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CC6395-EBA6-265D-BEAD-54CD24CADEA4}"/>
              </a:ext>
            </a:extLst>
          </p:cNvPr>
          <p:cNvSpPr/>
          <p:nvPr/>
        </p:nvSpPr>
        <p:spPr>
          <a:xfrm>
            <a:off x="2493433" y="3727191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Struktura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9691B56-4B08-DED0-60F8-C932B910EB0E}"/>
              </a:ext>
            </a:extLst>
          </p:cNvPr>
          <p:cNvSpPr/>
          <p:nvPr/>
        </p:nvSpPr>
        <p:spPr>
          <a:xfrm>
            <a:off x="2493433" y="4327525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Vreme angažovanja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12" name="Rounded Rectangle 33">
            <a:extLst>
              <a:ext uri="{FF2B5EF4-FFF2-40B4-BE49-F238E27FC236}">
                <a16:creationId xmlns:a16="http://schemas.microsoft.com/office/drawing/2014/main" id="{F33BA33A-DC0E-E8E3-3FAF-893B96B5E612}"/>
              </a:ext>
            </a:extLst>
          </p:cNvPr>
          <p:cNvSpPr/>
          <p:nvPr/>
        </p:nvSpPr>
        <p:spPr>
          <a:xfrm>
            <a:off x="6400800" y="2447925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A9D981-D611-68B6-76B0-BA5EDB119F32}"/>
              </a:ext>
            </a:extLst>
          </p:cNvPr>
          <p:cNvSpPr/>
          <p:nvPr/>
        </p:nvSpPr>
        <p:spPr>
          <a:xfrm>
            <a:off x="6510867" y="2803525"/>
            <a:ext cx="3670300" cy="71120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PLANIRANJE </a:t>
            </a:r>
          </a:p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FINANSIJA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D9F59D0-FA9B-3869-3BA4-6E2792517FE3}"/>
              </a:ext>
            </a:extLst>
          </p:cNvPr>
          <p:cNvSpPr/>
          <p:nvPr/>
        </p:nvSpPr>
        <p:spPr>
          <a:xfrm>
            <a:off x="6989233" y="3743325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Troškovi proizvodnje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B90A0C1-FD38-E9D7-EEFA-8768F6B54D70}"/>
              </a:ext>
            </a:extLst>
          </p:cNvPr>
          <p:cNvSpPr/>
          <p:nvPr/>
        </p:nvSpPr>
        <p:spPr>
          <a:xfrm>
            <a:off x="6989233" y="4352925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Troškovi otkupa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3E4A3A4-CA64-8ADC-C608-0A05DA0C4D5B}"/>
              </a:ext>
            </a:extLst>
          </p:cNvPr>
          <p:cNvSpPr/>
          <p:nvPr/>
        </p:nvSpPr>
        <p:spPr>
          <a:xfrm>
            <a:off x="6989233" y="4937125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Planirani prihodi</a:t>
            </a:r>
            <a:endParaRPr lang="en-US" sz="2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79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12" grpId="0" animBg="1"/>
      <p:bldP spid="13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Priprema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ounded Rectangle 33">
            <a:extLst>
              <a:ext uri="{FF2B5EF4-FFF2-40B4-BE49-F238E27FC236}">
                <a16:creationId xmlns:a16="http://schemas.microsoft.com/office/drawing/2014/main" id="{AC5B6047-250D-EC23-AC78-3A87A29F4B20}"/>
              </a:ext>
            </a:extLst>
          </p:cNvPr>
          <p:cNvSpPr/>
          <p:nvPr/>
        </p:nvSpPr>
        <p:spPr>
          <a:xfrm>
            <a:off x="6400800" y="2447925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43BC85F-6B68-1DBC-DE30-57C3BDA1AE68}"/>
              </a:ext>
            </a:extLst>
          </p:cNvPr>
          <p:cNvSpPr/>
          <p:nvPr/>
        </p:nvSpPr>
        <p:spPr>
          <a:xfrm>
            <a:off x="6510867" y="2803525"/>
            <a:ext cx="3670300" cy="7112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OPERATIVNO-TEHNIČKA PRIPREMA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FEB0C9D-B4FF-9725-24B3-AFDD5809FE99}"/>
              </a:ext>
            </a:extLst>
          </p:cNvPr>
          <p:cNvSpPr/>
          <p:nvPr/>
        </p:nvSpPr>
        <p:spPr>
          <a:xfrm>
            <a:off x="6989233" y="371475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Tehnički kapaciteti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82000B6-2BD1-5B2A-47AF-93F24E0D38A2}"/>
              </a:ext>
            </a:extLst>
          </p:cNvPr>
          <p:cNvSpPr/>
          <p:nvPr/>
        </p:nvSpPr>
        <p:spPr>
          <a:xfrm>
            <a:off x="6989233" y="432435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Kadrovske potrebe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135E040-B49A-661B-FEB7-6C4B5D5A79D8}"/>
              </a:ext>
            </a:extLst>
          </p:cNvPr>
          <p:cNvSpPr/>
          <p:nvPr/>
        </p:nvSpPr>
        <p:spPr>
          <a:xfrm>
            <a:off x="6989233" y="490855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Finansijski elementi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10" name="Rounded Rectangle 13">
            <a:extLst>
              <a:ext uri="{FF2B5EF4-FFF2-40B4-BE49-F238E27FC236}">
                <a16:creationId xmlns:a16="http://schemas.microsoft.com/office/drawing/2014/main" id="{559D0AFD-CFC1-1F8F-0A38-65B78D51D80F}"/>
              </a:ext>
            </a:extLst>
          </p:cNvPr>
          <p:cNvSpPr/>
          <p:nvPr/>
        </p:nvSpPr>
        <p:spPr>
          <a:xfrm>
            <a:off x="1905000" y="2447925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prstClr val="black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03A7D18-F733-C587-76CA-E1D0F6B6E620}"/>
              </a:ext>
            </a:extLst>
          </p:cNvPr>
          <p:cNvSpPr/>
          <p:nvPr/>
        </p:nvSpPr>
        <p:spPr>
          <a:xfrm>
            <a:off x="2015067" y="2803525"/>
            <a:ext cx="3670300" cy="711200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KREATIVNA PRIPREMA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CB62954-6840-9013-9FDA-F645D51909F3}"/>
              </a:ext>
            </a:extLst>
          </p:cNvPr>
          <p:cNvSpPr/>
          <p:nvPr/>
        </p:nvSpPr>
        <p:spPr>
          <a:xfrm>
            <a:off x="2493433" y="3727191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Obezbeđivanje pgm.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2E3E7D3-7E22-DCAB-F40F-F5BE37F4E231}"/>
              </a:ext>
            </a:extLst>
          </p:cNvPr>
          <p:cNvSpPr/>
          <p:nvPr/>
        </p:nvSpPr>
        <p:spPr>
          <a:xfrm>
            <a:off x="2493433" y="4327525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Autorska koncepcija</a:t>
            </a:r>
            <a:endParaRPr lang="en-US" sz="2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4125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Realizacija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ounded Rectangle 13">
            <a:extLst>
              <a:ext uri="{FF2B5EF4-FFF2-40B4-BE49-F238E27FC236}">
                <a16:creationId xmlns:a16="http://schemas.microsoft.com/office/drawing/2014/main" id="{D26A4D48-F73F-5DBF-130B-9FE1D35AAC5E}"/>
              </a:ext>
            </a:extLst>
          </p:cNvPr>
          <p:cNvSpPr/>
          <p:nvPr/>
        </p:nvSpPr>
        <p:spPr>
          <a:xfrm>
            <a:off x="152400" y="16002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prstClr val="black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4C5DD26-5A84-B528-A715-4A5D89C45AAE}"/>
              </a:ext>
            </a:extLst>
          </p:cNvPr>
          <p:cNvSpPr/>
          <p:nvPr/>
        </p:nvSpPr>
        <p:spPr>
          <a:xfrm>
            <a:off x="262467" y="1955800"/>
            <a:ext cx="3670300" cy="71120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TEHNOLOŠKI NAČIN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89F2F96-40D1-4316-40C4-CD494E3CEE08}"/>
              </a:ext>
            </a:extLst>
          </p:cNvPr>
          <p:cNvSpPr/>
          <p:nvPr/>
        </p:nvSpPr>
        <p:spPr>
          <a:xfrm>
            <a:off x="740833" y="28956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Snimanje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7E03185-DF52-3E0E-7439-18581C8BC3D6}"/>
              </a:ext>
            </a:extLst>
          </p:cNvPr>
          <p:cNvSpPr/>
          <p:nvPr/>
        </p:nvSpPr>
        <p:spPr>
          <a:xfrm>
            <a:off x="740833" y="35052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Direktan prenos </a:t>
            </a:r>
            <a:r>
              <a:rPr lang="sr-Latn-RS" sz="1600" b="1" dirty="0">
                <a:solidFill>
                  <a:prstClr val="black"/>
                </a:solidFill>
              </a:rPr>
              <a:t>(uživo)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8" name="Rounded Rectangle 26">
            <a:extLst>
              <a:ext uri="{FF2B5EF4-FFF2-40B4-BE49-F238E27FC236}">
                <a16:creationId xmlns:a16="http://schemas.microsoft.com/office/drawing/2014/main" id="{2FC7EBFE-E1B4-AFDD-5DD7-38CB7CD7D029}"/>
              </a:ext>
            </a:extLst>
          </p:cNvPr>
          <p:cNvSpPr/>
          <p:nvPr/>
        </p:nvSpPr>
        <p:spPr>
          <a:xfrm>
            <a:off x="4152900" y="36449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BCB4BB-29B2-82A8-9011-B0DADB389D50}"/>
              </a:ext>
            </a:extLst>
          </p:cNvPr>
          <p:cNvSpPr/>
          <p:nvPr/>
        </p:nvSpPr>
        <p:spPr>
          <a:xfrm>
            <a:off x="4262967" y="4000500"/>
            <a:ext cx="3670300" cy="71120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OSTVARENI ZAPIS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683A9C-7F9C-9CD0-42E6-9DE36A4B574D}"/>
              </a:ext>
            </a:extLst>
          </p:cNvPr>
          <p:cNvSpPr/>
          <p:nvPr/>
        </p:nvSpPr>
        <p:spPr>
          <a:xfrm>
            <a:off x="4741333" y="4864100"/>
            <a:ext cx="2806700" cy="609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prstClr val="black"/>
                </a:solidFill>
              </a:rPr>
              <a:t>Snimanje sa direktnom montažom</a:t>
            </a:r>
          </a:p>
        </p:txBody>
      </p:sp>
      <p:sp>
        <p:nvSpPr>
          <p:cNvPr id="13" name="Rounded Rectangle 33">
            <a:extLst>
              <a:ext uri="{FF2B5EF4-FFF2-40B4-BE49-F238E27FC236}">
                <a16:creationId xmlns:a16="http://schemas.microsoft.com/office/drawing/2014/main" id="{3910BEE5-D2F3-08AA-FF01-A9A377875993}"/>
              </a:ext>
            </a:extLst>
          </p:cNvPr>
          <p:cNvSpPr/>
          <p:nvPr/>
        </p:nvSpPr>
        <p:spPr>
          <a:xfrm>
            <a:off x="8153400" y="16002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520CECC-985C-A81A-D5E1-A182A520D1BA}"/>
              </a:ext>
            </a:extLst>
          </p:cNvPr>
          <p:cNvSpPr/>
          <p:nvPr/>
        </p:nvSpPr>
        <p:spPr>
          <a:xfrm>
            <a:off x="8263467" y="1955800"/>
            <a:ext cx="3670300" cy="711200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MESTO REALIZACIJE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5A9ADC5-EFD5-2CC4-1987-046D968E3230}"/>
              </a:ext>
            </a:extLst>
          </p:cNvPr>
          <p:cNvSpPr/>
          <p:nvPr/>
        </p:nvSpPr>
        <p:spPr>
          <a:xfrm>
            <a:off x="8741833" y="28194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TV studio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6E79353-61D5-90FA-4AB8-94F368C087D3}"/>
              </a:ext>
            </a:extLst>
          </p:cNvPr>
          <p:cNvSpPr/>
          <p:nvPr/>
        </p:nvSpPr>
        <p:spPr>
          <a:xfrm>
            <a:off x="8741833" y="33528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Izvan TV studija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F249795-AED2-0B0B-B605-EE6A20566032}"/>
              </a:ext>
            </a:extLst>
          </p:cNvPr>
          <p:cNvSpPr/>
          <p:nvPr/>
        </p:nvSpPr>
        <p:spPr>
          <a:xfrm>
            <a:off x="9166330" y="3810000"/>
            <a:ext cx="18603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2000" b="1" dirty="0">
                <a:solidFill>
                  <a:prstClr val="black"/>
                </a:solidFill>
              </a:rPr>
              <a:t>ENG / EFP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51422F38-55A0-CFBC-26D6-AF03AF33D2A3}"/>
              </a:ext>
            </a:extLst>
          </p:cNvPr>
          <p:cNvSpPr/>
          <p:nvPr/>
        </p:nvSpPr>
        <p:spPr>
          <a:xfrm>
            <a:off x="9223480" y="4191000"/>
            <a:ext cx="186033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RS" sz="2000" b="1" dirty="0">
                <a:solidFill>
                  <a:prstClr val="black"/>
                </a:solidFill>
              </a:rPr>
              <a:t>RK / SNG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478BF1C-AB66-8C8A-A718-70BC62A3941F}"/>
              </a:ext>
            </a:extLst>
          </p:cNvPr>
          <p:cNvSpPr/>
          <p:nvPr/>
        </p:nvSpPr>
        <p:spPr>
          <a:xfrm>
            <a:off x="4730750" y="5702300"/>
            <a:ext cx="2806700" cy="609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>
                <a:solidFill>
                  <a:prstClr val="black"/>
                </a:solidFill>
              </a:rPr>
              <a:t>Snimanje sa naknadnom montažom</a:t>
            </a:r>
          </a:p>
        </p:txBody>
      </p:sp>
    </p:spTree>
    <p:extLst>
      <p:ext uri="{BB962C8B-B14F-4D97-AF65-F5344CB8AC3E}">
        <p14:creationId xmlns:p14="http://schemas.microsoft.com/office/powerpoint/2010/main" val="4004153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5" grpId="0" animBg="1"/>
      <p:bldP spid="16" grpId="0" animBg="1"/>
      <p:bldP spid="17" grpId="0" animBg="1"/>
      <p:bldP spid="26" grpId="0"/>
      <p:bldP spid="27" grpId="0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Finalizacija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056C1713-6565-1789-171B-722780BBCAD0}"/>
              </a:ext>
            </a:extLst>
          </p:cNvPr>
          <p:cNvSpPr txBox="1">
            <a:spLocks/>
          </p:cNvSpPr>
          <p:nvPr/>
        </p:nvSpPr>
        <p:spPr>
          <a:xfrm>
            <a:off x="76200" y="1447800"/>
            <a:ext cx="12115800" cy="5334000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lvl1pPr marL="438912" indent="-320040" algn="l" rtl="0" eaLnBrk="1" latinLnBrk="0" hangingPunct="1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3152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90000"/>
              <a:buFont typeface="Wingdings"/>
              <a:buChar char="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96696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/>
              <a:buChar char="▪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16152" indent="-182880" algn="l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/>
              <a:buChar char="▪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Wingdings 3"/>
              <a:buChar char=""/>
              <a:defRPr kumimoji="0"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27632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 2" pitchFamily="18" charset="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31136" indent="-182880" algn="l" rtl="0" eaLnBrk="1" latinLnBrk="0" hangingPunct="1">
              <a:spcBef>
                <a:spcPct val="20000"/>
              </a:spcBef>
              <a:buClr>
                <a:schemeClr val="accent3"/>
              </a:buClr>
              <a:buFont typeface="Wingdings 2" pitchFamily="18" charset="2"/>
              <a:buChar char="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Font typeface="Arial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Font typeface="Arial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Font typeface="Arial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Font typeface="Arial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Font typeface="Arial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Font typeface="Arial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Font typeface="Arial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Font typeface="Arial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Font typeface="Arial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Font typeface="Arial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Font typeface="Arial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Font typeface="Arial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Font typeface="Wingdings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Font typeface="Wingdings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Font typeface="Wingdings"/>
              <a:buNone/>
            </a:pPr>
            <a:endParaRPr lang="hr-HR" dirty="0"/>
          </a:p>
        </p:txBody>
      </p:sp>
      <p:sp>
        <p:nvSpPr>
          <p:cNvPr id="4" name="Rounded Rectangle 13">
            <a:extLst>
              <a:ext uri="{FF2B5EF4-FFF2-40B4-BE49-F238E27FC236}">
                <a16:creationId xmlns:a16="http://schemas.microsoft.com/office/drawing/2014/main" id="{3C01ECC3-3D5A-6BD9-B577-9C79257344D4}"/>
              </a:ext>
            </a:extLst>
          </p:cNvPr>
          <p:cNvSpPr/>
          <p:nvPr/>
        </p:nvSpPr>
        <p:spPr>
          <a:xfrm>
            <a:off x="152400" y="16002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400">
              <a:solidFill>
                <a:prstClr val="black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614E9C9-0F15-99D2-F955-6EAD661F92F6}"/>
              </a:ext>
            </a:extLst>
          </p:cNvPr>
          <p:cNvSpPr/>
          <p:nvPr/>
        </p:nvSpPr>
        <p:spPr>
          <a:xfrm>
            <a:off x="262467" y="1955800"/>
            <a:ext cx="3670300" cy="711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POSTPRODUKCIJA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746D27F-C222-2059-8E2D-5BDE4EFBCDDB}"/>
              </a:ext>
            </a:extLst>
          </p:cNvPr>
          <p:cNvSpPr/>
          <p:nvPr/>
        </p:nvSpPr>
        <p:spPr>
          <a:xfrm>
            <a:off x="740833" y="28194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Montaža / Grafika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92844C1-350B-242F-EA9E-4D704052C386}"/>
              </a:ext>
            </a:extLst>
          </p:cNvPr>
          <p:cNvSpPr/>
          <p:nvPr/>
        </p:nvSpPr>
        <p:spPr>
          <a:xfrm>
            <a:off x="740833" y="34290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Obrada zvuka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8" name="Rounded Rectangle 26">
            <a:extLst>
              <a:ext uri="{FF2B5EF4-FFF2-40B4-BE49-F238E27FC236}">
                <a16:creationId xmlns:a16="http://schemas.microsoft.com/office/drawing/2014/main" id="{5948D556-F951-9F40-814B-830B3D2DBD03}"/>
              </a:ext>
            </a:extLst>
          </p:cNvPr>
          <p:cNvSpPr/>
          <p:nvPr/>
        </p:nvSpPr>
        <p:spPr>
          <a:xfrm>
            <a:off x="4152900" y="3617976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D029E9-D5BE-4953-3C9A-DDBBC141203C}"/>
              </a:ext>
            </a:extLst>
          </p:cNvPr>
          <p:cNvSpPr/>
          <p:nvPr/>
        </p:nvSpPr>
        <p:spPr>
          <a:xfrm>
            <a:off x="4262967" y="3973576"/>
            <a:ext cx="3670300" cy="711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ANALIZA TROŠKOVA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51B37E-EBBA-7DD2-B40A-102079456EBA}"/>
              </a:ext>
            </a:extLst>
          </p:cNvPr>
          <p:cNvSpPr/>
          <p:nvPr/>
        </p:nvSpPr>
        <p:spPr>
          <a:xfrm>
            <a:off x="4741333" y="48006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Razduživanje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28F4721-74C9-8408-1BBC-A46C55A3756D}"/>
              </a:ext>
            </a:extLst>
          </p:cNvPr>
          <p:cNvSpPr/>
          <p:nvPr/>
        </p:nvSpPr>
        <p:spPr>
          <a:xfrm>
            <a:off x="4741333" y="53848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sr-Latn-RS" sz="2200" b="1" dirty="0">
                <a:solidFill>
                  <a:prstClr val="black"/>
                </a:solidFill>
              </a:rPr>
              <a:t>Finansijski obračun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B61BE8-6C8C-5075-0E1C-DAC24A2B6FA4}"/>
              </a:ext>
            </a:extLst>
          </p:cNvPr>
          <p:cNvSpPr/>
          <p:nvPr/>
        </p:nvSpPr>
        <p:spPr>
          <a:xfrm>
            <a:off x="4741333" y="59944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sr-Latn-RS" sz="2200" b="1" dirty="0">
                <a:solidFill>
                  <a:prstClr val="black"/>
                </a:solidFill>
              </a:rPr>
              <a:t>Analiza i izveštaj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13" name="Rounded Rectangle 33">
            <a:extLst>
              <a:ext uri="{FF2B5EF4-FFF2-40B4-BE49-F238E27FC236}">
                <a16:creationId xmlns:a16="http://schemas.microsoft.com/office/drawing/2014/main" id="{4B3F1ED3-A2D0-9BC8-EA26-D9A0AD51905B}"/>
              </a:ext>
            </a:extLst>
          </p:cNvPr>
          <p:cNvSpPr/>
          <p:nvPr/>
        </p:nvSpPr>
        <p:spPr>
          <a:xfrm>
            <a:off x="8153400" y="1600200"/>
            <a:ext cx="3886200" cy="3048000"/>
          </a:xfrm>
          <a:prstGeom prst="roundRect">
            <a:avLst/>
          </a:prstGeom>
        </p:spPr>
        <p:style>
          <a:lnRef idx="1">
            <a:schemeClr val="dk1"/>
          </a:lnRef>
          <a:fillRef idx="1001">
            <a:schemeClr val="lt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F515D04-6E7B-F5A5-607C-DEE9C97CC110}"/>
              </a:ext>
            </a:extLst>
          </p:cNvPr>
          <p:cNvSpPr/>
          <p:nvPr/>
        </p:nvSpPr>
        <p:spPr>
          <a:xfrm>
            <a:off x="8263467" y="1955800"/>
            <a:ext cx="3670300" cy="7112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b="1" dirty="0">
                <a:solidFill>
                  <a:prstClr val="white"/>
                </a:solidFill>
              </a:rPr>
              <a:t>REDAKCIJSKI PREGLED</a:t>
            </a:r>
            <a:endParaRPr lang="en-US" sz="2400" b="1" dirty="0">
              <a:solidFill>
                <a:prstClr val="whit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2FFD331-FA05-9DD2-55E0-92A4EE31FEC1}"/>
              </a:ext>
            </a:extLst>
          </p:cNvPr>
          <p:cNvSpPr/>
          <p:nvPr/>
        </p:nvSpPr>
        <p:spPr>
          <a:xfrm>
            <a:off x="8741833" y="28194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Usvajanje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7F73589-E955-368C-8F30-B1081ECA744F}"/>
              </a:ext>
            </a:extLst>
          </p:cNvPr>
          <p:cNvSpPr/>
          <p:nvPr/>
        </p:nvSpPr>
        <p:spPr>
          <a:xfrm>
            <a:off x="8741833" y="34036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Koordinacija pgm.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CF69E5D-6FC8-02F7-630C-08AC842C7173}"/>
              </a:ext>
            </a:extLst>
          </p:cNvPr>
          <p:cNvSpPr/>
          <p:nvPr/>
        </p:nvSpPr>
        <p:spPr>
          <a:xfrm>
            <a:off x="8741833" y="40132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Emitovanje</a:t>
            </a:r>
            <a:endParaRPr lang="en-US" sz="2200" b="1" dirty="0">
              <a:solidFill>
                <a:prstClr val="black"/>
              </a:solidFill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DA7D19DE-4E2C-80A2-BC2A-68C2E4192085}"/>
              </a:ext>
            </a:extLst>
          </p:cNvPr>
          <p:cNvSpPr/>
          <p:nvPr/>
        </p:nvSpPr>
        <p:spPr>
          <a:xfrm>
            <a:off x="721783" y="4038600"/>
            <a:ext cx="2806700" cy="406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>
                <a:solidFill>
                  <a:prstClr val="black"/>
                </a:solidFill>
              </a:rPr>
              <a:t>Kolor korekcija</a:t>
            </a:r>
            <a:endParaRPr lang="en-US" sz="2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0261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734800" cy="53340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76200" y="0"/>
            <a:ext cx="10515600" cy="1331976"/>
          </a:xfrm>
        </p:spPr>
        <p:txBody>
          <a:bodyPr>
            <a:normAutofit/>
          </a:bodyPr>
          <a:lstStyle/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Vrste produkcija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33400" y="1805480"/>
            <a:ext cx="11125200" cy="35591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2925" lvl="2" indent="-361950">
              <a:buSzPct val="80000"/>
              <a:buFont typeface="Wingdings 2"/>
              <a:buChar char=""/>
            </a:pPr>
            <a:r>
              <a:rPr lang="hr-HR" sz="2400" dirty="0">
                <a:solidFill>
                  <a:prstClr val="black"/>
                </a:solidFill>
              </a:rPr>
              <a:t>Praktikuje se nekoliko načina produkcija:</a:t>
            </a:r>
          </a:p>
          <a:p>
            <a:pPr marL="180975" lvl="2">
              <a:buSzPct val="80000"/>
            </a:pPr>
            <a:endParaRPr lang="hr-HR" dirty="0">
              <a:solidFill>
                <a:prstClr val="black"/>
              </a:solidFill>
            </a:endParaRPr>
          </a:p>
          <a:p>
            <a:pPr marL="180975" lvl="2">
              <a:buSzPct val="80000"/>
            </a:pPr>
            <a:endParaRPr lang="hr-HR" dirty="0">
              <a:solidFill>
                <a:prstClr val="black"/>
              </a:solidFill>
            </a:endParaRPr>
          </a:p>
          <a:p>
            <a:pPr marL="620776" lvl="2">
              <a:buClr>
                <a:srgbClr val="F0AD00"/>
              </a:buClr>
              <a:buSzPct val="80000"/>
            </a:pPr>
            <a:endParaRPr lang="hr-HR" sz="700" dirty="0">
              <a:solidFill>
                <a:prstClr val="black"/>
              </a:solidFill>
            </a:endParaRPr>
          </a:p>
          <a:p>
            <a:pPr marL="1162050" lvl="3" indent="-352425">
              <a:lnSpc>
                <a:spcPct val="150000"/>
              </a:lnSpc>
              <a:buSzPct val="80000"/>
              <a:buFont typeface="Wingdings" pitchFamily="2" charset="2"/>
              <a:buChar char="Ø"/>
            </a:pPr>
            <a:r>
              <a:rPr lang="hr-HR" sz="2400" b="1" dirty="0">
                <a:solidFill>
                  <a:srgbClr val="C00000"/>
                </a:solidFill>
              </a:rPr>
              <a:t>SOPSTVENA PRODUKCIJA </a:t>
            </a:r>
            <a:r>
              <a:rPr lang="hr-HR" sz="2400" b="1" dirty="0">
                <a:solidFill>
                  <a:prstClr val="black"/>
                </a:solidFill>
              </a:rPr>
              <a:t>– </a:t>
            </a:r>
            <a:r>
              <a:rPr lang="hr-HR" sz="2400" dirty="0">
                <a:solidFill>
                  <a:prstClr val="black"/>
                </a:solidFill>
              </a:rPr>
              <a:t>jedan producent (od ideje do realizacije)</a:t>
            </a:r>
          </a:p>
          <a:p>
            <a:pPr marL="809625" lvl="3">
              <a:lnSpc>
                <a:spcPct val="150000"/>
              </a:lnSpc>
              <a:buSzPct val="80000"/>
            </a:pPr>
            <a:endParaRPr lang="hr-HR" dirty="0">
              <a:solidFill>
                <a:prstClr val="black"/>
              </a:solidFill>
            </a:endParaRPr>
          </a:p>
          <a:p>
            <a:pPr marL="1162050" lvl="3" indent="-352425">
              <a:lnSpc>
                <a:spcPct val="150000"/>
              </a:lnSpc>
              <a:buSzPct val="80000"/>
              <a:buFont typeface="Wingdings" pitchFamily="2" charset="2"/>
              <a:buChar char="Ø"/>
            </a:pPr>
            <a:r>
              <a:rPr lang="hr-HR" sz="2400" b="1" dirty="0">
                <a:solidFill>
                  <a:srgbClr val="C00000"/>
                </a:solidFill>
              </a:rPr>
              <a:t>KOPRODUKCIJA</a:t>
            </a:r>
            <a:r>
              <a:rPr lang="hr-HR" sz="2400" b="1" dirty="0">
                <a:solidFill>
                  <a:prstClr val="black"/>
                </a:solidFill>
              </a:rPr>
              <a:t> - </a:t>
            </a:r>
            <a:r>
              <a:rPr lang="hr-HR" sz="2400" dirty="0">
                <a:solidFill>
                  <a:prstClr val="black"/>
                </a:solidFill>
              </a:rPr>
              <a:t> više producenata</a:t>
            </a:r>
          </a:p>
          <a:p>
            <a:pPr marL="809625" lvl="3">
              <a:lnSpc>
                <a:spcPct val="150000"/>
              </a:lnSpc>
              <a:buSzPct val="80000"/>
            </a:pPr>
            <a:endParaRPr lang="hr-HR" dirty="0">
              <a:solidFill>
                <a:prstClr val="black"/>
              </a:solidFill>
            </a:endParaRPr>
          </a:p>
          <a:p>
            <a:pPr marL="1162050" lvl="3" indent="-352425">
              <a:lnSpc>
                <a:spcPct val="150000"/>
              </a:lnSpc>
              <a:buSzPct val="80000"/>
              <a:buFont typeface="Wingdings" pitchFamily="2" charset="2"/>
              <a:buChar char="Ø"/>
            </a:pPr>
            <a:r>
              <a:rPr lang="hr-HR" sz="2400" b="1" dirty="0">
                <a:solidFill>
                  <a:srgbClr val="C00000"/>
                </a:solidFill>
              </a:rPr>
              <a:t>IZVRŠNA PRODUKCIJA </a:t>
            </a:r>
            <a:r>
              <a:rPr lang="hr-HR" sz="2400" b="1" dirty="0">
                <a:solidFill>
                  <a:prstClr val="black"/>
                </a:solidFill>
              </a:rPr>
              <a:t>- </a:t>
            </a:r>
            <a:r>
              <a:rPr lang="hr-HR" sz="2400" dirty="0">
                <a:solidFill>
                  <a:prstClr val="black"/>
                </a:solidFill>
              </a:rPr>
              <a:t> realizacija (proizvodnja) za naručioca (producenta)</a:t>
            </a:r>
          </a:p>
        </p:txBody>
      </p:sp>
    </p:spTree>
    <p:extLst>
      <p:ext uri="{BB962C8B-B14F-4D97-AF65-F5344CB8AC3E}">
        <p14:creationId xmlns:p14="http://schemas.microsoft.com/office/powerpoint/2010/main" val="571543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2784</TotalTime>
  <Words>418</Words>
  <Application>Microsoft Office PowerPoint</Application>
  <PresentationFormat>Widescreen</PresentationFormat>
  <Paragraphs>335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TEHNOLOŠKI PROCES PROIZVODNJE I EMITOVANJA  TV PROGRAMA</vt:lpstr>
      <vt:lpstr>Tehnološki proces proizvodnje i emitovanja TV programa</vt:lpstr>
      <vt:lpstr>Tehnološki proces proizvodnje i emitovanja TV programa</vt:lpstr>
      <vt:lpstr>Planiranje</vt:lpstr>
      <vt:lpstr>Planiranje</vt:lpstr>
      <vt:lpstr>Priprema</vt:lpstr>
      <vt:lpstr>Realizacija</vt:lpstr>
      <vt:lpstr>Finalizacija</vt:lpstr>
      <vt:lpstr>Vrste produkcija</vt:lpstr>
      <vt:lpstr>SOPSTVENA PRODUKCIJA (PRODUCENT)</vt:lpstr>
      <vt:lpstr>KOPRODUKCIJA</vt:lpstr>
      <vt:lpstr>IZVRŠNA PRODUKCIJA</vt:lpstr>
      <vt:lpstr>Producent u procesu ...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787</cp:revision>
  <dcterms:created xsi:type="dcterms:W3CDTF">2006-08-16T00:00:00Z</dcterms:created>
  <dcterms:modified xsi:type="dcterms:W3CDTF">2024-08-05T11:16:00Z</dcterms:modified>
</cp:coreProperties>
</file>