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6"/>
  </p:notesMasterIdLst>
  <p:sldIdLst>
    <p:sldId id="256" r:id="rId2"/>
    <p:sldId id="367" r:id="rId3"/>
    <p:sldId id="402" r:id="rId4"/>
    <p:sldId id="403" r:id="rId5"/>
    <p:sldId id="385" r:id="rId6"/>
    <p:sldId id="386" r:id="rId7"/>
    <p:sldId id="404" r:id="rId8"/>
    <p:sldId id="405" r:id="rId9"/>
    <p:sldId id="406" r:id="rId10"/>
    <p:sldId id="408" r:id="rId11"/>
    <p:sldId id="412" r:id="rId12"/>
    <p:sldId id="409" r:id="rId13"/>
    <p:sldId id="410" r:id="rId14"/>
    <p:sldId id="41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94622" autoAdjust="0"/>
  </p:normalViewPr>
  <p:slideViewPr>
    <p:cSldViewPr>
      <p:cViewPr varScale="1">
        <p:scale>
          <a:sx n="100" d="100"/>
          <a:sy n="100" d="100"/>
        </p:scale>
        <p:origin x="114" y="12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6925B0-922F-4828-84EB-0DF837AA9F0B}" type="datetimeFigureOut">
              <a:rPr lang="en-US" smtClean="0"/>
              <a:t>05-Aug-24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CB385E-408D-4944-8CAD-49125B1CF0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3667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ž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zanimljivi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nedavni</a:t>
            </a:r>
            <a:r>
              <a:rPr lang="en-US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doga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đ</a:t>
            </a:r>
            <a:r>
              <a:rPr lang="en-US" sz="1200" i="1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aji</a:t>
            </a:r>
            <a:r>
              <a:rPr lang="hr-HR" sz="1200" i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CB385E-408D-4944-8CAD-49125B1CF0D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3253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1" y="0"/>
            <a:ext cx="12191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3355848"/>
            <a:ext cx="107696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828800"/>
            <a:ext cx="107696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8798560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8" name="Rectangle 7"/>
          <p:cNvSpPr/>
          <p:nvPr/>
        </p:nvSpPr>
        <p:spPr bwMode="ltGray">
          <a:xfrm>
            <a:off x="8863584" y="0"/>
            <a:ext cx="33528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274641"/>
            <a:ext cx="25400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1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20796" y="6377460"/>
            <a:ext cx="51152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5448"/>
            <a:ext cx="10972800" cy="1252728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12192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9744" y="118872"/>
            <a:ext cx="10684256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7552" y="1828800"/>
            <a:ext cx="10696448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773936"/>
            <a:ext cx="53848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73936"/>
            <a:ext cx="53848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98988"/>
            <a:ext cx="5386917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449512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698988"/>
            <a:ext cx="5389033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449512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784" y="152400"/>
            <a:ext cx="3364992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5837" y="1743134"/>
            <a:ext cx="7894188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784" y="1730018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5448"/>
            <a:ext cx="3366867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71741" y="1484808"/>
            <a:ext cx="8329863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728216"/>
            <a:ext cx="329184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19456" y="1170432"/>
            <a:ext cx="3364992" cy="201168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9" name="Rectangle 8"/>
          <p:cNvSpPr/>
          <p:nvPr/>
        </p:nvSpPr>
        <p:spPr bwMode="invGray">
          <a:xfrm>
            <a:off x="3807649" y="0"/>
            <a:ext cx="6096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47744" y="1170432"/>
            <a:ext cx="6925056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119104" y="1170432"/>
            <a:ext cx="978485" cy="201168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12192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7" name="Rectangle 6"/>
          <p:cNvSpPr/>
          <p:nvPr/>
        </p:nvSpPr>
        <p:spPr bwMode="ltGray">
          <a:xfrm>
            <a:off x="1" y="1"/>
            <a:ext cx="12191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109728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775192"/>
            <a:ext cx="109728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476999"/>
            <a:ext cx="28448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05-Aug-24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20796" y="6476999"/>
            <a:ext cx="7343625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39195" y="6476999"/>
            <a:ext cx="978485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5715000"/>
            <a:ext cx="8382000" cy="758952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Formiranje autorskog dela ekipe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9284" y="152400"/>
            <a:ext cx="7013432" cy="4937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3417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9730" y="89154"/>
            <a:ext cx="8892540" cy="6679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815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185" b="28325"/>
          <a:stretch/>
        </p:blipFill>
        <p:spPr>
          <a:xfrm>
            <a:off x="167640" y="2057400"/>
            <a:ext cx="1185672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872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8872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000" dirty="0">
                <a:solidFill>
                  <a:srgbClr val="000000"/>
                </a:solidFill>
                <a:latin typeface="Wingdings"/>
              </a:rPr>
              <a:t>	</a:t>
            </a:r>
            <a:endParaRPr lang="hr-HR" sz="9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000" dirty="0">
                <a:solidFill>
                  <a:srgbClr val="000000"/>
                </a:solidFill>
                <a:latin typeface="Wingdings"/>
              </a:rPr>
              <a:t>		     </a:t>
            </a: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5" name="Rectangle 4"/>
          <p:cNvSpPr/>
          <p:nvPr/>
        </p:nvSpPr>
        <p:spPr>
          <a:xfrm>
            <a:off x="4114800" y="1800225"/>
            <a:ext cx="3886200" cy="45720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DIREKTOR PROGRAMA</a:t>
            </a:r>
            <a:endParaRPr lang="en-US" sz="2400" b="1" dirty="0"/>
          </a:p>
        </p:txBody>
      </p:sp>
      <p:cxnSp>
        <p:nvCxnSpPr>
          <p:cNvPr id="8" name="Straight Connector 7"/>
          <p:cNvCxnSpPr>
            <a:cxnSpLocks/>
            <a:stCxn id="5" idx="2"/>
          </p:cNvCxnSpPr>
          <p:nvPr/>
        </p:nvCxnSpPr>
        <p:spPr>
          <a:xfrm>
            <a:off x="6057900" y="2257425"/>
            <a:ext cx="0" cy="178117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372100" y="4439722"/>
            <a:ext cx="9906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16600" dirty="0">
                <a:latin typeface="Wingdings" pitchFamily="2" charset="2"/>
              </a:rPr>
              <a:t>2</a:t>
            </a:r>
            <a:endParaRPr lang="en-US" sz="16600" dirty="0">
              <a:latin typeface="Wingdings" pitchFamily="2" charset="2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048000"/>
            <a:ext cx="2095500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58000" y="3048000"/>
            <a:ext cx="20955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4114800"/>
            <a:ext cx="1341254" cy="802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152400" y="76200"/>
            <a:ext cx="104394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PGM projekti </a:t>
            </a:r>
          </a:p>
          <a:p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1. ODLUKA o namerama za proizvodnju programskog projekta 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0" y="5462552"/>
            <a:ext cx="2095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/>
              <a:t>Odluka o namerama</a:t>
            </a:r>
            <a:endParaRPr lang="en-US" sz="24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97F18B7-6149-C8BF-C640-0C44B3525B90}"/>
              </a:ext>
            </a:extLst>
          </p:cNvPr>
          <p:cNvSpPr/>
          <p:nvPr/>
        </p:nvSpPr>
        <p:spPr>
          <a:xfrm>
            <a:off x="1257300" y="2485760"/>
            <a:ext cx="3886200" cy="45720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DIREKTOR PRODUKCIJE</a:t>
            </a:r>
            <a:endParaRPr lang="en-US" sz="24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ABE3C81-96EA-D420-94B8-5022FB5702BE}"/>
              </a:ext>
            </a:extLst>
          </p:cNvPr>
          <p:cNvSpPr/>
          <p:nvPr/>
        </p:nvSpPr>
        <p:spPr>
          <a:xfrm>
            <a:off x="6972300" y="2485760"/>
            <a:ext cx="3886200" cy="45720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GL. I ODG. UREDNIK</a:t>
            </a:r>
            <a:endParaRPr lang="en-US" sz="2400" b="1" dirty="0"/>
          </a:p>
        </p:txBody>
      </p:sp>
      <p:pic>
        <p:nvPicPr>
          <p:cNvPr id="15" name="Picture 3">
            <a:extLst>
              <a:ext uri="{FF2B5EF4-FFF2-40B4-BE49-F238E27FC236}">
                <a16:creationId xmlns:a16="http://schemas.microsoft.com/office/drawing/2014/main" id="{7C3FCA8F-3B1F-F772-95F8-D7324AAE08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053" y="2526575"/>
            <a:ext cx="1066795" cy="151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3">
            <a:extLst>
              <a:ext uri="{FF2B5EF4-FFF2-40B4-BE49-F238E27FC236}">
                <a16:creationId xmlns:a16="http://schemas.microsoft.com/office/drawing/2014/main" id="{EC93E81C-70DE-A118-D345-04AFBAE54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1156" y="3380242"/>
            <a:ext cx="1066795" cy="151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>
            <a:extLst>
              <a:ext uri="{FF2B5EF4-FFF2-40B4-BE49-F238E27FC236}">
                <a16:creationId xmlns:a16="http://schemas.microsoft.com/office/drawing/2014/main" id="{764E0CB2-C09B-BEAF-7C5F-BE4DB3D579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000383" y="3438211"/>
            <a:ext cx="1066795" cy="151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1263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000"/>
                            </p:stCondLst>
                            <p:childTnLst>
                              <p:par>
                                <p:cTn id="6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/>
      <p:bldP spid="4" grpId="0"/>
      <p:bldP spid="10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20396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6160" y="3848100"/>
            <a:ext cx="2246200" cy="270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2971800" y="3721849"/>
            <a:ext cx="2362200" cy="392951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b="1" dirty="0"/>
              <a:t>Izvršni producent</a:t>
            </a:r>
            <a:endParaRPr lang="en-US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6629400" y="3705225"/>
            <a:ext cx="2362200" cy="409575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000" b="1" dirty="0"/>
              <a:t>Urednik projekta</a:t>
            </a:r>
            <a:endParaRPr lang="en-US" sz="2000" b="1" dirty="0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174497"/>
            <a:ext cx="807854" cy="483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5546" y="3174497"/>
            <a:ext cx="807854" cy="483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6200" y="4495800"/>
            <a:ext cx="29655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2000" b="1" i="1" dirty="0"/>
              <a:t>ELABORAT</a:t>
            </a:r>
          </a:p>
          <a:p>
            <a:pPr marL="85725" indent="-85725">
              <a:buFont typeface="Arial" pitchFamily="34" charset="0"/>
              <a:buChar char="•"/>
            </a:pPr>
            <a:r>
              <a:rPr lang="sr-Latn-RS" sz="2000" i="1" dirty="0"/>
              <a:t>mesto i tehnološki način</a:t>
            </a:r>
          </a:p>
          <a:p>
            <a:pPr marL="85725" indent="-85725">
              <a:buFont typeface="Arial" pitchFamily="34" charset="0"/>
              <a:buChar char="•"/>
            </a:pPr>
            <a:r>
              <a:rPr lang="sr-Latn-RS" sz="2000" i="1" dirty="0"/>
              <a:t>predlog autorske ekipe</a:t>
            </a:r>
          </a:p>
          <a:p>
            <a:pPr marL="85725" indent="-85725">
              <a:buFont typeface="Arial" pitchFamily="34" charset="0"/>
              <a:buChar char="•"/>
            </a:pPr>
            <a:r>
              <a:rPr lang="sr-Latn-RS" sz="2000" i="1" dirty="0"/>
              <a:t>ekipa realizacije</a:t>
            </a:r>
          </a:p>
          <a:p>
            <a:pPr marL="85725" indent="-85725">
              <a:buFont typeface="Arial" pitchFamily="34" charset="0"/>
              <a:buChar char="•"/>
            </a:pPr>
            <a:r>
              <a:rPr lang="sr-Latn-RS" sz="2000" i="1" dirty="0"/>
              <a:t>teh. kapaciteti</a:t>
            </a:r>
          </a:p>
          <a:p>
            <a:pPr marL="85725" indent="-85725">
              <a:buFont typeface="Arial" pitchFamily="34" charset="0"/>
              <a:buChar char="•"/>
            </a:pPr>
            <a:r>
              <a:rPr lang="sr-Latn-RS" sz="2000" i="1" dirty="0"/>
              <a:t>dinamika realizacije</a:t>
            </a:r>
          </a:p>
          <a:p>
            <a:pPr marL="85725" indent="-85725">
              <a:buFont typeface="Arial" pitchFamily="34" charset="0"/>
              <a:buChar char="•"/>
            </a:pPr>
            <a:r>
              <a:rPr lang="sr-Latn-RS" sz="2000" i="1" dirty="0"/>
              <a:t>predkalkulacija troškova</a:t>
            </a:r>
            <a:endParaRPr lang="en-US" sz="1050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5263484" y="5057775"/>
            <a:ext cx="1446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/>
              <a:t>ELABORAT</a:t>
            </a:r>
            <a:endParaRPr lang="en-US" sz="2000" b="1" dirty="0"/>
          </a:p>
        </p:txBody>
      </p:sp>
      <p:pic>
        <p:nvPicPr>
          <p:cNvPr id="2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6248400"/>
            <a:ext cx="1188854" cy="472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itle 1"/>
          <p:cNvSpPr txBox="1">
            <a:spLocks/>
          </p:cNvSpPr>
          <p:nvPr/>
        </p:nvSpPr>
        <p:spPr>
          <a:xfrm>
            <a:off x="76200" y="76200"/>
            <a:ext cx="105156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PGM projekti </a:t>
            </a:r>
          </a:p>
          <a:p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2. Izrada ELABORATA za proizvodnju programskog projekta 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200278"/>
            <a:ext cx="990600" cy="1057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119" y="4312284"/>
            <a:ext cx="800023" cy="1021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CDD46068-EA5E-6981-9E95-8727D930692C}"/>
              </a:ext>
            </a:extLst>
          </p:cNvPr>
          <p:cNvSpPr/>
          <p:nvPr/>
        </p:nvSpPr>
        <p:spPr>
          <a:xfrm>
            <a:off x="1676400" y="2590800"/>
            <a:ext cx="3886200" cy="45720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GLAVNI PRODUCENT</a:t>
            </a:r>
            <a:endParaRPr lang="en-US" sz="2400" b="1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2387FC-945C-EC3D-EA32-1E091F243B61}"/>
              </a:ext>
            </a:extLst>
          </p:cNvPr>
          <p:cNvSpPr/>
          <p:nvPr/>
        </p:nvSpPr>
        <p:spPr>
          <a:xfrm>
            <a:off x="6472158" y="2590800"/>
            <a:ext cx="3886200" cy="45720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ODGOVORNI UREDNIK</a:t>
            </a:r>
            <a:endParaRPr lang="en-US" sz="2400" b="1" dirty="0"/>
          </a:p>
        </p:txBody>
      </p:sp>
      <p:pic>
        <p:nvPicPr>
          <p:cNvPr id="14" name="Picture 5">
            <a:extLst>
              <a:ext uri="{FF2B5EF4-FFF2-40B4-BE49-F238E27FC236}">
                <a16:creationId xmlns:a16="http://schemas.microsoft.com/office/drawing/2014/main" id="{30FA0260-BBFD-EBDF-D742-226F9B2C43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894569" y="4200278"/>
            <a:ext cx="990600" cy="10575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03964BDE-ED6D-8935-2942-8F3F13574503}"/>
              </a:ext>
            </a:extLst>
          </p:cNvPr>
          <p:cNvSpPr txBox="1"/>
          <p:nvPr/>
        </p:nvSpPr>
        <p:spPr>
          <a:xfrm>
            <a:off x="5562600" y="1371600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8000" dirty="0">
                <a:latin typeface="Wingdings" pitchFamily="2" charset="2"/>
              </a:rPr>
              <a:t>2</a:t>
            </a:r>
            <a:endParaRPr lang="en-US" sz="8000" dirty="0">
              <a:latin typeface="Wingdings" pitchFamily="2" charset="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865F98F-846B-4433-AA5F-91217C96192B}"/>
              </a:ext>
            </a:extLst>
          </p:cNvPr>
          <p:cNvSpPr txBox="1"/>
          <p:nvPr/>
        </p:nvSpPr>
        <p:spPr>
          <a:xfrm>
            <a:off x="6324599" y="1577867"/>
            <a:ext cx="14478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000" b="1" dirty="0"/>
              <a:t>Odluka o namerama</a:t>
            </a:r>
            <a:endParaRPr lang="en-US" sz="2000" dirty="0"/>
          </a:p>
        </p:txBody>
      </p:sp>
      <p:pic>
        <p:nvPicPr>
          <p:cNvPr id="20" name="Picture 2">
            <a:extLst>
              <a:ext uri="{FF2B5EF4-FFF2-40B4-BE49-F238E27FC236}">
                <a16:creationId xmlns:a16="http://schemas.microsoft.com/office/drawing/2014/main" id="{64334B18-462F-B9C8-7EF3-A3437B3177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442479" y="4312284"/>
            <a:ext cx="800023" cy="10217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2941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5" grpId="0"/>
      <p:bldP spid="16" grpId="0"/>
      <p:bldP spid="12" grpId="0" animBg="1"/>
      <p:bldP spid="13" grpId="0" animBg="1"/>
      <p:bldP spid="18" grpId="0"/>
      <p:bldP spid="1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0200" y="1447800"/>
            <a:ext cx="89154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000" dirty="0">
                <a:solidFill>
                  <a:srgbClr val="000000"/>
                </a:solidFill>
                <a:latin typeface="Wingdings"/>
              </a:rPr>
              <a:t>	</a:t>
            </a:r>
            <a:endParaRPr lang="hr-HR" sz="9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000" dirty="0">
                <a:solidFill>
                  <a:srgbClr val="000000"/>
                </a:solidFill>
                <a:latin typeface="Wingdings"/>
              </a:rPr>
              <a:t>		     </a:t>
            </a: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cxnSp>
        <p:nvCxnSpPr>
          <p:cNvPr id="8" name="Straight Connector 7"/>
          <p:cNvCxnSpPr>
            <a:cxnSpLocks/>
          </p:cNvCxnSpPr>
          <p:nvPr/>
        </p:nvCxnSpPr>
        <p:spPr>
          <a:xfrm>
            <a:off x="6057900" y="2856094"/>
            <a:ext cx="0" cy="64910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390" y="3482584"/>
            <a:ext cx="960609" cy="78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096624"/>
            <a:ext cx="1020939" cy="1214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itle 1"/>
          <p:cNvSpPr txBox="1">
            <a:spLocks/>
          </p:cNvSpPr>
          <p:nvPr/>
        </p:nvSpPr>
        <p:spPr>
          <a:xfrm>
            <a:off x="76200" y="76200"/>
            <a:ext cx="105156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PGM projekti </a:t>
            </a:r>
          </a:p>
          <a:p>
            <a:r>
              <a:rPr lang="sr-Latn-RS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3. ODLUKA o proizvodnji programskog sadržaja</a:t>
            </a:r>
            <a:endParaRPr lang="en-US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477000" y="3505200"/>
            <a:ext cx="960609" cy="752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6410880" y="1657290"/>
            <a:ext cx="14468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sz="2000" b="1" dirty="0"/>
              <a:t>ELABORAT</a:t>
            </a:r>
            <a:endParaRPr lang="en-US" sz="2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7C85C80-8FDE-11BA-9B1B-EF177A81D6BE}"/>
              </a:ext>
            </a:extLst>
          </p:cNvPr>
          <p:cNvSpPr txBox="1"/>
          <p:nvPr/>
        </p:nvSpPr>
        <p:spPr>
          <a:xfrm>
            <a:off x="4343400" y="6351668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r-Latn-RS" sz="2400" b="1" dirty="0"/>
              <a:t>Odluka o proizvodnji</a:t>
            </a:r>
            <a:endParaRPr lang="en-US" sz="2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85429E-210B-B379-4D8D-1632F7725448}"/>
              </a:ext>
            </a:extLst>
          </p:cNvPr>
          <p:cNvSpPr txBox="1"/>
          <p:nvPr/>
        </p:nvSpPr>
        <p:spPr>
          <a:xfrm>
            <a:off x="5486400" y="4919752"/>
            <a:ext cx="9906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r-Latn-RS" sz="11500" dirty="0">
                <a:latin typeface="Wingdings" pitchFamily="2" charset="2"/>
              </a:rPr>
              <a:t>2</a:t>
            </a:r>
            <a:endParaRPr lang="en-US" sz="11500" dirty="0">
              <a:latin typeface="Wingdings" pitchFamily="2" charset="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420F961-96E8-F99A-1340-ABD46C7C938D}"/>
              </a:ext>
            </a:extLst>
          </p:cNvPr>
          <p:cNvSpPr/>
          <p:nvPr/>
        </p:nvSpPr>
        <p:spPr>
          <a:xfrm>
            <a:off x="4114802" y="2286000"/>
            <a:ext cx="3886200" cy="45720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DIREKTOR PRODUKCIJE</a:t>
            </a:r>
            <a:endParaRPr lang="en-US" sz="24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4F180BD-2861-1092-5D30-6036D924C97E}"/>
              </a:ext>
            </a:extLst>
          </p:cNvPr>
          <p:cNvSpPr/>
          <p:nvPr/>
        </p:nvSpPr>
        <p:spPr>
          <a:xfrm>
            <a:off x="2055844" y="2971800"/>
            <a:ext cx="3886200" cy="45720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DIREKTOR PROGRAMA</a:t>
            </a:r>
            <a:endParaRPr lang="en-US" sz="2400" b="1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791BF24-5619-86E8-3CFF-F076AC9E9D60}"/>
              </a:ext>
            </a:extLst>
          </p:cNvPr>
          <p:cNvSpPr/>
          <p:nvPr/>
        </p:nvSpPr>
        <p:spPr>
          <a:xfrm>
            <a:off x="6267450" y="2971800"/>
            <a:ext cx="3886200" cy="45720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GL. I ODG. UREDNIK</a:t>
            </a:r>
            <a:endParaRPr lang="en-US" sz="2400" b="1" dirty="0"/>
          </a:p>
        </p:txBody>
      </p:sp>
      <p:pic>
        <p:nvPicPr>
          <p:cNvPr id="15" name="Picture 3">
            <a:extLst>
              <a:ext uri="{FF2B5EF4-FFF2-40B4-BE49-F238E27FC236}">
                <a16:creationId xmlns:a16="http://schemas.microsoft.com/office/drawing/2014/main" id="{53906B3D-82F8-B14C-11C0-9919E7C871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2895600"/>
            <a:ext cx="1066795" cy="151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835E3783-C43E-BD43-4675-D49F66B3ACDE}"/>
              </a:ext>
            </a:extLst>
          </p:cNvPr>
          <p:cNvSpPr/>
          <p:nvPr/>
        </p:nvSpPr>
        <p:spPr>
          <a:xfrm>
            <a:off x="7277100" y="4364404"/>
            <a:ext cx="3886200" cy="45720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DIREKTOR FINANSIJA</a:t>
            </a:r>
            <a:endParaRPr lang="en-US" sz="2400" b="1" dirty="0"/>
          </a:p>
        </p:txBody>
      </p:sp>
      <p:pic>
        <p:nvPicPr>
          <p:cNvPr id="31" name="Picture 5">
            <a:extLst>
              <a:ext uri="{FF2B5EF4-FFF2-40B4-BE49-F238E27FC236}">
                <a16:creationId xmlns:a16="http://schemas.microsoft.com/office/drawing/2014/main" id="{0BD70671-060A-F0A4-650C-C47A5B66EA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629400" y="4962259"/>
            <a:ext cx="960609" cy="752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2" name="Picture 3">
            <a:extLst>
              <a:ext uri="{FF2B5EF4-FFF2-40B4-BE49-F238E27FC236}">
                <a16:creationId xmlns:a16="http://schemas.microsoft.com/office/drawing/2014/main" id="{D2871A72-4806-7754-349D-99F3FBC1F16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641" y="4433034"/>
            <a:ext cx="1066795" cy="151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524B9A78-3CE3-18AA-84BE-C782BAE62913}"/>
              </a:ext>
            </a:extLst>
          </p:cNvPr>
          <p:cNvSpPr/>
          <p:nvPr/>
        </p:nvSpPr>
        <p:spPr>
          <a:xfrm>
            <a:off x="998354" y="4364404"/>
            <a:ext cx="3886200" cy="457200"/>
          </a:xfrm>
          <a:prstGeom prst="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sr-Latn-RS" sz="2400" b="1" dirty="0"/>
              <a:t>DIREKTOR TEHNIKE</a:t>
            </a:r>
            <a:endParaRPr lang="en-US" sz="2400" b="1" dirty="0"/>
          </a:p>
        </p:txBody>
      </p:sp>
      <p:pic>
        <p:nvPicPr>
          <p:cNvPr id="34" name="Picture 5">
            <a:extLst>
              <a:ext uri="{FF2B5EF4-FFF2-40B4-BE49-F238E27FC236}">
                <a16:creationId xmlns:a16="http://schemas.microsoft.com/office/drawing/2014/main" id="{B0D114EF-525F-F158-A60C-093DCF5723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591" y="4970324"/>
            <a:ext cx="960609" cy="7527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Picture 3">
            <a:extLst>
              <a:ext uri="{FF2B5EF4-FFF2-40B4-BE49-F238E27FC236}">
                <a16:creationId xmlns:a16="http://schemas.microsoft.com/office/drawing/2014/main" id="{F57A3F9B-5D7B-B127-124F-3200298F6F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2863641"/>
            <a:ext cx="1066795" cy="151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3">
            <a:extLst>
              <a:ext uri="{FF2B5EF4-FFF2-40B4-BE49-F238E27FC236}">
                <a16:creationId xmlns:a16="http://schemas.microsoft.com/office/drawing/2014/main" id="{2406CA1C-1237-03DB-8C27-2339ACCE85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81405" y="4425741"/>
            <a:ext cx="1066795" cy="151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3">
            <a:extLst>
              <a:ext uri="{FF2B5EF4-FFF2-40B4-BE49-F238E27FC236}">
                <a16:creationId xmlns:a16="http://schemas.microsoft.com/office/drawing/2014/main" id="{3B47DC6E-EB1F-3555-DD2A-586E1621FB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886205" y="2901741"/>
            <a:ext cx="1066795" cy="1517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5" name="Picture 2">
            <a:extLst>
              <a:ext uri="{FF2B5EF4-FFF2-40B4-BE49-F238E27FC236}">
                <a16:creationId xmlns:a16="http://schemas.microsoft.com/office/drawing/2014/main" id="{970EFB5A-7600-DBD9-7785-31995ABB78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1181" y="1219200"/>
            <a:ext cx="939392" cy="1131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04614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000"/>
                            </p:stCondLst>
                            <p:childTnLst>
                              <p:par>
                                <p:cTn id="9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000"/>
                            </p:stCondLst>
                            <p:childTnLst>
                              <p:par>
                                <p:cTn id="10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000"/>
                            </p:stCondLst>
                            <p:childTnLst>
                              <p:par>
                                <p:cTn id="10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7" grpId="0"/>
      <p:bldP spid="9" grpId="0"/>
      <p:bldP spid="10" grpId="0" animBg="1"/>
      <p:bldP spid="11" grpId="0" animBg="1"/>
      <p:bldP spid="12" grpId="0" animBg="1"/>
      <p:bldP spid="28" grpId="0" animBg="1"/>
      <p:bldP spid="3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0515600" cy="5410200"/>
          </a:xfrm>
        </p:spPr>
        <p:txBody>
          <a:bodyPr>
            <a:normAutofit/>
          </a:bodyPr>
          <a:lstStyle/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vi-VN" dirty="0">
                <a:latin typeface="Corbel" pitchFamily="34" charset="0"/>
              </a:rPr>
              <a:t>Po utvrđenoj rediteljskoj koncepciji određenog TV projekta, pristupa se formiranju autorskog dela TV ekipe, koju pored reditelja čine: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900" dirty="0"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b="1" dirty="0">
                <a:solidFill>
                  <a:srgbClr val="C00000"/>
                </a:solidFill>
                <a:latin typeface="Corbel" pitchFamily="34" charset="0"/>
              </a:rPr>
              <a:t>scenograf</a:t>
            </a:r>
          </a:p>
          <a:p>
            <a:pPr marL="1414082" lvl="4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b="1" dirty="0">
                <a:solidFill>
                  <a:srgbClr val="C00000"/>
                </a:solidFill>
                <a:latin typeface="Corbel" pitchFamily="34" charset="0"/>
              </a:rPr>
              <a:t>direktor fotografije</a:t>
            </a:r>
          </a:p>
          <a:p>
            <a:pPr marL="1414082" lvl="4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sr-Latn-RS" sz="2200" b="1" dirty="0">
                <a:solidFill>
                  <a:srgbClr val="C00000"/>
                </a:solidFill>
                <a:latin typeface="Corbel" pitchFamily="34" charset="0"/>
              </a:rPr>
              <a:t>kostimograf / stilista</a:t>
            </a:r>
          </a:p>
          <a:p>
            <a:pPr marL="1414082" lvl="4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da-DK" sz="2200" b="1" dirty="0">
                <a:solidFill>
                  <a:srgbClr val="C00000"/>
                </a:solidFill>
                <a:latin typeface="Corbel" pitchFamily="34" charset="0"/>
              </a:rPr>
              <a:t>kompozitor</a:t>
            </a:r>
          </a:p>
          <a:p>
            <a:pPr marL="1414082" lvl="4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da-DK" sz="2200" b="1" dirty="0">
                <a:solidFill>
                  <a:srgbClr val="C00000"/>
                </a:solidFill>
                <a:latin typeface="Corbel" pitchFamily="34" charset="0"/>
              </a:rPr>
              <a:t>koreograf</a:t>
            </a:r>
          </a:p>
          <a:p>
            <a:pPr marL="1414082" lvl="4" indent="-363538">
              <a:spcBef>
                <a:spcPts val="0"/>
              </a:spcBef>
              <a:buClrTx/>
              <a:buSzPct val="80000"/>
              <a:buFont typeface="Arial" pitchFamily="34" charset="0"/>
              <a:buChar char="•"/>
            </a:pPr>
            <a:r>
              <a:rPr lang="da-DK" sz="2200" b="1" dirty="0">
                <a:solidFill>
                  <a:srgbClr val="C00000"/>
                </a:solidFill>
                <a:latin typeface="Corbel" pitchFamily="34" charset="0"/>
              </a:rPr>
              <a:t>dizajner el. grafike</a:t>
            </a: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9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utvrđuju sve kreativne elemente konkretne TV emisije, vodeći računa, o uklapanju u rediteljsku koncepciju i vizuelnom identitetu TV stanice</a:t>
            </a:r>
            <a:r>
              <a:rPr lang="hr-HR" dirty="0">
                <a:latin typeface="Corbel" pitchFamily="34" charset="0"/>
              </a:rPr>
              <a:t> </a:t>
            </a: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9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hr-HR" dirty="0">
                <a:latin typeface="Corbel" pitchFamily="34" charset="0"/>
              </a:rPr>
              <a:t>autori mogu biti angažovani izvan TV stanice, kao spoljni saradnici ili se angažuju postojeći autori iz kreativne službe unutar TV stanice</a:t>
            </a: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 2"/>
              <a:buChar char=""/>
            </a:pPr>
            <a:endParaRPr lang="hr-HR" sz="9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 2"/>
              <a:buChar char=""/>
            </a:pPr>
            <a:r>
              <a:rPr lang="sr-Latn-RS" dirty="0">
                <a:latin typeface="Corbel" pitchFamily="34" charset="0"/>
              </a:rPr>
              <a:t>p</a:t>
            </a:r>
            <a:r>
              <a:rPr lang="vi-VN" dirty="0">
                <a:latin typeface="Corbel" pitchFamily="34" charset="0"/>
              </a:rPr>
              <a:t>rogramska vrsta i rediteljska koncepcija određuju sastav autorske ekipe</a:t>
            </a:r>
            <a:endParaRPr lang="hr-HR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Formiranje autorskog dela ekipe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455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277600" cy="5410200"/>
          </a:xfrm>
        </p:spPr>
        <p:txBody>
          <a:bodyPr>
            <a:normAutofit/>
          </a:bodyPr>
          <a:lstStyle/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r</a:t>
            </a:r>
            <a:r>
              <a:rPr lang="vi-VN" dirty="0">
                <a:latin typeface="Corbel" pitchFamily="34" charset="0"/>
              </a:rPr>
              <a:t>editelj upoznaje autore sa svojom koncepcijom, i ukazuje šta traži od svakog pojedinačno, odnosno određuje osnovne pravce učešća scenografije, kostima, muzike, el. grafike, svetla, fotografije...</a:t>
            </a:r>
            <a:endParaRPr lang="sr-Latn-RS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članovi autorske ekipe na osnovu iznete koncepcije od strane reditelja, i razrade iste, predlažu reditelju sugestije i rešenja kako bi se potpunije i preciznije utvrdili svi potrebni kreativni zadaci, način njihovog objedinjavanja i izvršenja</a:t>
            </a:r>
          </a:p>
          <a:p>
            <a:pPr marL="963676" lvl="2" indent="-34290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hr-HR" sz="14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p</a:t>
            </a:r>
            <a:r>
              <a:rPr lang="vi-VN" dirty="0">
                <a:latin typeface="Corbel" pitchFamily="34" charset="0"/>
              </a:rPr>
              <a:t>roducent upoznaje ekipu sa rokovima izvršenja pojedinih zadataka i materijalno-tehnološkim pitanjima 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producent uskla</a:t>
            </a:r>
            <a:r>
              <a:rPr lang="sr-Latn-RS" dirty="0">
                <a:latin typeface="Corbel" pitchFamily="34" charset="0"/>
              </a:rPr>
              <a:t>đuje</a:t>
            </a:r>
            <a:r>
              <a:rPr lang="vi-VN" dirty="0">
                <a:latin typeface="Corbel" pitchFamily="34" charset="0"/>
              </a:rPr>
              <a:t> kreativnost autorskog dela ekipe i uslove (mogućnosti) za određenu TV emisiju, i realizaciju konkretnog TV projekta sa realizacijom tekućih TV emisija</a:t>
            </a:r>
            <a:endParaRPr lang="hr-HR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Formiranje autorskog dela ekipe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912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11125200" cy="5410200"/>
          </a:xfrm>
        </p:spPr>
        <p:txBody>
          <a:bodyPr>
            <a:normAutofit/>
          </a:bodyPr>
          <a:lstStyle/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s</a:t>
            </a:r>
            <a:r>
              <a:rPr lang="vi-VN" dirty="0">
                <a:latin typeface="Corbel" pitchFamily="34" charset="0"/>
              </a:rPr>
              <a:t>vaki član autorske ekipe, pojedinačno pristupa razradi svojih zadataka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autori se konsultuju sa rediteljem i producentom, ali i između sebe, kako bi se pojedinačna rešenja što bolje uklopila u konačno rešenje za TV emisiju, a u skladu sa programskom koncepcijom i proizvodnim mogućnostima date televizijske stanice</a:t>
            </a:r>
            <a:endParaRPr lang="sr-Latn-RS" dirty="0">
              <a:latin typeface="Corbel" pitchFamily="34" charset="0"/>
            </a:endParaRPr>
          </a:p>
          <a:p>
            <a:pPr marL="906526" lvl="2" indent="-285750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4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n</a:t>
            </a:r>
            <a:r>
              <a:rPr lang="vi-VN" dirty="0">
                <a:latin typeface="Corbel" pitchFamily="34" charset="0"/>
              </a:rPr>
              <a:t>a osnovu određenih zaključaka proizilaze i tehnološko-finansijski zahtevi, koji će poslužiti kao važni elementi u izradi predkalkulacije troškova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4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4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1203770" lvl="3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2400" y="76200"/>
            <a:ext cx="99060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Formiranje autorskog dela ekipe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719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00200" y="5562600"/>
            <a:ext cx="9067800" cy="762000"/>
          </a:xfrm>
        </p:spPr>
        <p:txBody>
          <a:bodyPr>
            <a:noAutofit/>
          </a:bodyPr>
          <a:lstStyle/>
          <a:p>
            <a:pPr algn="ctr"/>
            <a:r>
              <a:rPr lang="sr-Latn-RS" sz="2800" dirty="0">
                <a:solidFill>
                  <a:schemeClr val="tx1"/>
                </a:solidFill>
              </a:rPr>
              <a:t>Izrada i odobrenje predkalkulacije troškova</a:t>
            </a:r>
            <a:endParaRPr lang="en-US" sz="2800" dirty="0">
              <a:solidFill>
                <a:schemeClr val="tx1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743200" y="5562600"/>
            <a:ext cx="6934200" cy="911352"/>
          </a:xfrm>
          <a:prstGeom prst="rect">
            <a:avLst/>
          </a:prstGeo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7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7152" y="228600"/>
            <a:ext cx="8577695" cy="483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1952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430000" cy="5410200"/>
          </a:xfrm>
        </p:spPr>
        <p:txBody>
          <a:bodyPr>
            <a:normAutofit fontScale="92500" lnSpcReduction="20000"/>
          </a:bodyPr>
          <a:lstStyle/>
          <a:p>
            <a:pPr marL="620776" lvl="2" indent="0" algn="just">
              <a:spcBef>
                <a:spcPts val="0"/>
              </a:spcBef>
              <a:buClrTx/>
              <a:buSzPct val="80000"/>
              <a:buNone/>
            </a:pPr>
            <a:endParaRPr lang="sr-Latn-RS" sz="1500" b="1" dirty="0">
              <a:solidFill>
                <a:srgbClr val="C00000"/>
              </a:solidFill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600" b="1" dirty="0">
                <a:solidFill>
                  <a:srgbClr val="C00000"/>
                </a:solidFill>
                <a:latin typeface="Corbel" pitchFamily="34" charset="0"/>
              </a:rPr>
              <a:t>Predkalkulacija je finansijska projekcija troškova </a:t>
            </a:r>
            <a:r>
              <a:rPr lang="vi-VN" sz="2600" dirty="0">
                <a:solidFill>
                  <a:srgbClr val="C00000"/>
                </a:solidFill>
                <a:latin typeface="Corbel" pitchFamily="34" charset="0"/>
              </a:rPr>
              <a:t>realizacije određene TV emisije</a:t>
            </a:r>
            <a:endParaRPr lang="sr-Latn-RS" sz="2600" dirty="0">
              <a:solidFill>
                <a:srgbClr val="C00000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600" dirty="0">
                <a:latin typeface="Corbel" pitchFamily="34" charset="0"/>
              </a:rPr>
              <a:t>Preduslovi za predkalkulaciju: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50" dirty="0">
              <a:latin typeface="Corbel" pitchFamily="34" charset="0"/>
            </a:endParaRPr>
          </a:p>
          <a:p>
            <a:pPr marL="984314" lvl="2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600" dirty="0">
                <a:latin typeface="Corbel" pitchFamily="34" charset="0"/>
              </a:rPr>
              <a:t>obezbeđen programski projekat</a:t>
            </a:r>
          </a:p>
          <a:p>
            <a:pPr marL="984314" lvl="2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600" dirty="0">
                <a:latin typeface="Corbel" pitchFamily="34" charset="0"/>
              </a:rPr>
              <a:t>utvrđena rediteljska koncepcija</a:t>
            </a:r>
          </a:p>
          <a:p>
            <a:pPr marL="984314" lvl="2" indent="-363538">
              <a:lnSpc>
                <a:spcPct val="120000"/>
              </a:lnSpc>
              <a:spcBef>
                <a:spcPts val="0"/>
              </a:spcBef>
              <a:buClrTx/>
              <a:buSzPct val="80000"/>
              <a:buFont typeface="Wingdings" pitchFamily="2" charset="2"/>
              <a:buChar char="Ø"/>
            </a:pPr>
            <a:r>
              <a:rPr lang="sr-Latn-RS" sz="2600" dirty="0">
                <a:latin typeface="Corbel" pitchFamily="34" charset="0"/>
              </a:rPr>
              <a:t>formiran autorski deo ekipe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sr-Latn-RS" sz="18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600" b="1" dirty="0">
                <a:latin typeface="Corbel" pitchFamily="34" charset="0"/>
              </a:rPr>
              <a:t>producent pristupa izradi predkalkulacije (predračunu) troškova</a:t>
            </a: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sz="2600" dirty="0">
                <a:latin typeface="Corbel" pitchFamily="34" charset="0"/>
              </a:rPr>
              <a:t>predkalkulacije (predračun) troškova, </a:t>
            </a:r>
            <a:r>
              <a:rPr lang="sr-Latn-RS" sz="2600" dirty="0">
                <a:latin typeface="Corbel" pitchFamily="34" charset="0"/>
              </a:rPr>
              <a:t>služi da se ustanove </a:t>
            </a:r>
            <a:r>
              <a:rPr lang="vi-VN" sz="2600" dirty="0">
                <a:latin typeface="Corbel" pitchFamily="34" charset="0"/>
              </a:rPr>
              <a:t>finansijski okviri za proizvodnju date TV emisije</a:t>
            </a:r>
            <a:endParaRPr lang="sr-Latn-RS" sz="2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20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600" dirty="0">
                <a:latin typeface="Corbel" pitchFamily="34" charset="0"/>
              </a:rPr>
              <a:t>p</a:t>
            </a:r>
            <a:r>
              <a:rPr lang="vi-VN" sz="2600" dirty="0">
                <a:latin typeface="Corbel" pitchFamily="34" charset="0"/>
              </a:rPr>
              <a:t>redkalkulacija treba da objedini sve moguće rashode, koji se mogu javiti prilikom realizacije emisije, a zatim da se uporede sa </a:t>
            </a:r>
            <a:r>
              <a:rPr lang="sr-Latn-RS" sz="2600" dirty="0">
                <a:latin typeface="Corbel" pitchFamily="34" charset="0"/>
              </a:rPr>
              <a:t>potencijalnim</a:t>
            </a:r>
            <a:r>
              <a:rPr lang="vi-VN" sz="2600" dirty="0">
                <a:latin typeface="Corbel" pitchFamily="34" charset="0"/>
              </a:rPr>
              <a:t> sredstvima (prihodima) za određeni projekat</a:t>
            </a:r>
            <a:endParaRPr lang="sr-Latn-RS" sz="26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r>
              <a:rPr lang="vi-VN" sz="2000" dirty="0">
                <a:latin typeface="Corbel" pitchFamily="34" charset="0"/>
              </a:rPr>
              <a:t> </a:t>
            </a: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hr-HR" sz="2000" dirty="0">
                <a:latin typeface="Corbel" pitchFamily="34" charset="0"/>
              </a:rPr>
              <a:t> </a:t>
            </a: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2400" y="76200"/>
            <a:ext cx="88392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Izrada i odobrenje predkalkulacije troškova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591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4300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1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predkalkulacije (predračun) troškova, </a:t>
            </a:r>
            <a:r>
              <a:rPr lang="sr-Latn-RS" dirty="0">
                <a:latin typeface="Corbel" pitchFamily="34" charset="0"/>
              </a:rPr>
              <a:t>sastavljena je od finansijskih elemenata koji su na nivou – približnog</a:t>
            </a: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2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vi-VN" dirty="0">
                <a:latin typeface="Corbel" pitchFamily="34" charset="0"/>
              </a:rPr>
              <a:t>imamo osnovne kreativne i operativno-tehničke potrebe</a:t>
            </a:r>
            <a:r>
              <a:rPr lang="sr-Latn-RS" dirty="0">
                <a:latin typeface="Corbel" pitchFamily="34" charset="0"/>
              </a:rPr>
              <a:t>, </a:t>
            </a:r>
            <a:r>
              <a:rPr lang="vi-VN" dirty="0">
                <a:latin typeface="Corbel" pitchFamily="34" charset="0"/>
              </a:rPr>
              <a:t>ali ne i precizne</a:t>
            </a:r>
            <a:endParaRPr lang="sr-Latn-RS" dirty="0">
              <a:latin typeface="Corbel" pitchFamily="34" charset="0"/>
            </a:endParaRPr>
          </a:p>
          <a:p>
            <a:pPr marL="971550" lvl="2" indent="-350838" algn="just">
              <a:spcBef>
                <a:spcPts val="0"/>
              </a:spcBef>
              <a:buClrTx/>
              <a:buSzPct val="80000"/>
              <a:buNone/>
            </a:pPr>
            <a:r>
              <a:rPr lang="sr-Latn-RS" sz="1600" dirty="0">
                <a:latin typeface="Corbel" pitchFamily="34" charset="0"/>
              </a:rPr>
              <a:t>      </a:t>
            </a:r>
            <a:r>
              <a:rPr lang="vi-VN" sz="1600" dirty="0">
                <a:latin typeface="Corbel" pitchFamily="34" charset="0"/>
              </a:rPr>
              <a:t> </a:t>
            </a:r>
            <a:r>
              <a:rPr lang="sr-Latn-RS" sz="1600" dirty="0">
                <a:latin typeface="Corbel" pitchFamily="34" charset="0"/>
              </a:rPr>
              <a:t>  </a:t>
            </a:r>
            <a:r>
              <a:rPr lang="sr-Latn-RS" sz="2000" dirty="0">
                <a:latin typeface="Corbel" pitchFamily="34" charset="0"/>
              </a:rPr>
              <a:t>(</a:t>
            </a:r>
            <a:r>
              <a:rPr lang="vi-VN" sz="2000" dirty="0">
                <a:latin typeface="Corbel" pitchFamily="34" charset="0"/>
              </a:rPr>
              <a:t>tek predstoji razrada svakog autora ponaosob, koja će se uzročno-posledičnom vezom reflektovati na potrebne operativno-tehničke uslove)</a:t>
            </a:r>
            <a:endParaRPr lang="sr-Latn-RS" sz="2000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sr-Latn-RS" sz="12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moramo </a:t>
            </a:r>
            <a:r>
              <a:rPr lang="vi-VN" dirty="0">
                <a:latin typeface="Corbel" pitchFamily="34" charset="0"/>
              </a:rPr>
              <a:t>utvrdi</a:t>
            </a:r>
            <a:r>
              <a:rPr lang="sr-Latn-RS" dirty="0">
                <a:latin typeface="Corbel" pitchFamily="34" charset="0"/>
              </a:rPr>
              <a:t>ti </a:t>
            </a:r>
            <a:r>
              <a:rPr lang="vi-VN" dirty="0">
                <a:latin typeface="Corbel" pitchFamily="34" charset="0"/>
              </a:rPr>
              <a:t>(makar i približno) koliko je potrebno finansijskih sredstava za realizaciju određenog projekta</a:t>
            </a:r>
            <a:r>
              <a:rPr lang="hr-HR" dirty="0">
                <a:latin typeface="Corbel" pitchFamily="34" charset="0"/>
              </a:rPr>
              <a:t> </a:t>
            </a:r>
            <a:r>
              <a:rPr lang="vi-VN" dirty="0">
                <a:latin typeface="Corbel" pitchFamily="34" charset="0"/>
              </a:rPr>
              <a:t>pre nego što nastavimo sa sledećim radnim procesima</a:t>
            </a:r>
            <a:endParaRPr lang="sr-Latn-RS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endParaRPr lang="sr-Latn-RS" sz="12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ako </a:t>
            </a:r>
            <a:r>
              <a:rPr lang="vi-VN" dirty="0">
                <a:latin typeface="Corbel" pitchFamily="34" charset="0"/>
              </a:rPr>
              <a:t>su planirani rashodi značajno veći od potencijalnih prihoda, potrebno je da producent u dogovoru sa rediteljem pristupi utvrđivanju nove rediteljske koncepcije, kao i autorski pristup članova autorskog tima koji će biti u skladu sa finansijskim mogućnostima</a:t>
            </a:r>
            <a:endParaRPr lang="hr-HR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86106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Izrada i odobrenje predkalkulacije troškova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442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0972800" cy="5410200"/>
          </a:xfrm>
        </p:spPr>
        <p:txBody>
          <a:bodyPr>
            <a:normAutofit/>
          </a:bodyPr>
          <a:lstStyle/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7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b="1" dirty="0">
                <a:solidFill>
                  <a:srgbClr val="C00000"/>
                </a:solidFill>
                <a:latin typeface="Corbel" pitchFamily="34" charset="0"/>
              </a:rPr>
              <a:t>K</a:t>
            </a:r>
            <a:r>
              <a:rPr lang="vi-VN" b="1" dirty="0">
                <a:solidFill>
                  <a:srgbClr val="C00000"/>
                </a:solidFill>
                <a:latin typeface="Corbel" pitchFamily="34" charset="0"/>
              </a:rPr>
              <a:t>alkulacija je finansijski plan troškova </a:t>
            </a:r>
            <a:r>
              <a:rPr lang="vi-VN" dirty="0">
                <a:solidFill>
                  <a:srgbClr val="C00000"/>
                </a:solidFill>
                <a:latin typeface="Corbel" pitchFamily="34" charset="0"/>
              </a:rPr>
              <a:t>realizacije određene TV emisije</a:t>
            </a:r>
            <a:endParaRPr lang="sr-Latn-RS" dirty="0">
              <a:solidFill>
                <a:srgbClr val="C00000"/>
              </a:solidFill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kalkulacija sadrži </a:t>
            </a:r>
            <a:r>
              <a:rPr lang="vi-VN" dirty="0">
                <a:latin typeface="Corbel" pitchFamily="34" charset="0"/>
              </a:rPr>
              <a:t>finansijsk</a:t>
            </a:r>
            <a:r>
              <a:rPr lang="sr-Latn-RS" dirty="0">
                <a:latin typeface="Corbel" pitchFamily="34" charset="0"/>
              </a:rPr>
              <a:t>e</a:t>
            </a:r>
            <a:r>
              <a:rPr lang="vi-VN" dirty="0">
                <a:latin typeface="Corbel" pitchFamily="34" charset="0"/>
              </a:rPr>
              <a:t> element</a:t>
            </a:r>
            <a:r>
              <a:rPr lang="sr-Latn-RS" dirty="0">
                <a:latin typeface="Corbel" pitchFamily="34" charset="0"/>
              </a:rPr>
              <a:t>e</a:t>
            </a:r>
            <a:r>
              <a:rPr lang="vi-VN" dirty="0">
                <a:latin typeface="Corbel" pitchFamily="34" charset="0"/>
              </a:rPr>
              <a:t> koji treba da budu što precizniji</a:t>
            </a:r>
            <a:endParaRPr lang="sr-Latn-RS" dirty="0">
              <a:latin typeface="Corbel" pitchFamily="34" charset="0"/>
            </a:endParaRP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984314" lvl="2" indent="-363538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dirty="0">
                <a:latin typeface="Corbel" pitchFamily="34" charset="0"/>
              </a:rPr>
              <a:t>producent pristupa izradi predkalkulacije troškova realizacije TV emisije, koja sadrži sledeće podatke:</a:t>
            </a:r>
          </a:p>
          <a:p>
            <a:pPr marL="620776" lvl="2" indent="0">
              <a:spcBef>
                <a:spcPts val="0"/>
              </a:spcBef>
              <a:buClrTx/>
              <a:buSzPct val="80000"/>
              <a:buNone/>
            </a:pPr>
            <a:endParaRPr lang="sr-Latn-RS" sz="1400" dirty="0"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200" b="1" dirty="0">
                <a:latin typeface="Corbel" pitchFamily="34" charset="0"/>
              </a:rPr>
              <a:t>naziv emisije, redakcija</a:t>
            </a: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         (koristi se radi dalje identifikacije kome pripadaju troškovi)</a:t>
            </a: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1362075" lvl="5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200" dirty="0">
                <a:latin typeface="Corbel" pitchFamily="34" charset="0"/>
              </a:rPr>
              <a:t>  </a:t>
            </a:r>
            <a:r>
              <a:rPr lang="sv-SE" sz="2200" b="1" dirty="0">
                <a:latin typeface="Corbel" pitchFamily="34" charset="0"/>
              </a:rPr>
              <a:t>trajanje</a:t>
            </a: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         </a:t>
            </a:r>
            <a:r>
              <a:rPr lang="sv-SE" dirty="0">
                <a:latin typeface="Corbel" pitchFamily="34" charset="0"/>
              </a:rPr>
              <a:t>(koristi se za obračun primarnih  i sekundarnih troškova)</a:t>
            </a:r>
            <a:endParaRPr lang="sr-Latn-RS" dirty="0">
              <a:latin typeface="Corbel" pitchFamily="34" charset="0"/>
            </a:endParaRP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1336294" lvl="4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200" dirty="0">
                <a:latin typeface="Corbel" pitchFamily="34" charset="0"/>
              </a:rPr>
              <a:t>  </a:t>
            </a:r>
            <a:r>
              <a:rPr lang="sv-SE" sz="2200" b="1" dirty="0">
                <a:latin typeface="Corbel" pitchFamily="34" charset="0"/>
              </a:rPr>
              <a:t>dinamika tehnološkog procesa</a:t>
            </a: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dirty="0">
                <a:latin typeface="Corbel" pitchFamily="34" charset="0"/>
              </a:rPr>
              <a:t>         </a:t>
            </a:r>
            <a:r>
              <a:rPr lang="sv-SE" dirty="0">
                <a:latin typeface="Corbel" pitchFamily="34" charset="0"/>
              </a:rPr>
              <a:t>(rokovi za izvršenje pojedinih faza rada - priprema, realizacija, finalizacija)</a:t>
            </a:r>
          </a:p>
          <a:p>
            <a:pPr marL="1050544" lvl="4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v-SE" sz="1600" dirty="0">
              <a:latin typeface="Corbel" pitchFamily="34" charset="0"/>
            </a:endParaRPr>
          </a:p>
          <a:p>
            <a:pPr marL="1336294" lvl="4" indent="-285750">
              <a:spcBef>
                <a:spcPts val="0"/>
              </a:spcBef>
              <a:buClr>
                <a:schemeClr val="accent1"/>
              </a:buClr>
              <a:buSzPct val="80000"/>
              <a:buFont typeface="Wingdings" pitchFamily="2" charset="2"/>
              <a:buChar char="§"/>
            </a:pPr>
            <a:endParaRPr lang="sr-Latn-RS" sz="1600" dirty="0">
              <a:latin typeface="Corbel" pitchFamily="34" charset="0"/>
            </a:endParaRP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86106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Izrada i odobrenje predkalkulacije troškova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789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447800"/>
            <a:ext cx="11430000" cy="5410200"/>
          </a:xfrm>
        </p:spPr>
        <p:txBody>
          <a:bodyPr>
            <a:normAutofit lnSpcReduction="10000"/>
          </a:bodyPr>
          <a:lstStyle/>
          <a:p>
            <a:pPr marL="914400" lvl="4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r-Latn-RS" sz="2400" b="1" dirty="0">
                <a:latin typeface="Corbel" pitchFamily="34" charset="0"/>
              </a:rPr>
              <a:t>tehnološka struktura</a:t>
            </a:r>
          </a:p>
          <a:p>
            <a:pPr marL="895350" lvl="4" indent="-2667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1800" b="1" dirty="0">
                <a:latin typeface="Corbel" pitchFamily="34" charset="0"/>
              </a:rPr>
              <a:t>      </a:t>
            </a:r>
            <a:r>
              <a:rPr lang="sr-Latn-RS" sz="2200" dirty="0">
                <a:latin typeface="Corbel" pitchFamily="34" charset="0"/>
              </a:rPr>
              <a:t>(tehnološki način realizacije)</a:t>
            </a:r>
          </a:p>
          <a:p>
            <a:pPr marL="895350" lvl="4" indent="-2667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914400" lvl="5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sv-SE" sz="2400" b="1" dirty="0">
                <a:latin typeface="Corbel" pitchFamily="34" charset="0"/>
              </a:rPr>
              <a:t>primarni troškovi pripreme programa</a:t>
            </a:r>
          </a:p>
          <a:p>
            <a:pPr marL="971550" lvl="5" indent="-34290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2200" dirty="0">
                <a:latin typeface="Corbel" pitchFamily="34" charset="0"/>
              </a:rPr>
              <a:t>      </a:t>
            </a:r>
            <a:r>
              <a:rPr lang="sv-SE" sz="2200" dirty="0">
                <a:latin typeface="Corbel" pitchFamily="34" charset="0"/>
              </a:rPr>
              <a:t>(angažovanje autorskog dela ekipe; razrada koncepcije i izrada idejnih skica;</a:t>
            </a:r>
            <a:r>
              <a:rPr lang="sr-Latn-RS" sz="2200" dirty="0">
                <a:latin typeface="Corbel" pitchFamily="34" charset="0"/>
              </a:rPr>
              <a:t>  </a:t>
            </a:r>
            <a:r>
              <a:rPr lang="sv-SE" sz="2200" dirty="0">
                <a:latin typeface="Corbel" pitchFamily="34" charset="0"/>
              </a:rPr>
              <a:t>izbor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sv-SE" sz="2200" dirty="0">
                <a:latin typeface="Corbel" pitchFamily="34" charset="0"/>
              </a:rPr>
              <a:t>objekta; izrada dekora, kostima; komponovanje muzike; nabavka igrajuće i </a:t>
            </a:r>
            <a:r>
              <a:rPr lang="sr-Latn-RS" sz="2200" dirty="0">
                <a:latin typeface="Corbel" pitchFamily="34" charset="0"/>
              </a:rPr>
              <a:t> </a:t>
            </a:r>
            <a:r>
              <a:rPr lang="sv-SE" sz="2200" dirty="0">
                <a:latin typeface="Corbel" pitchFamily="34" charset="0"/>
              </a:rPr>
              <a:t>scenske rekvizite; izrada špice; otkup audio/video arhivskog materijala...)</a:t>
            </a:r>
          </a:p>
          <a:p>
            <a:pPr marL="895350" lvl="4" indent="-2667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r-Latn-RS" sz="1000" dirty="0">
              <a:latin typeface="Corbel" pitchFamily="34" charset="0"/>
            </a:endParaRPr>
          </a:p>
          <a:p>
            <a:pPr marL="914400" lvl="4" indent="-285750">
              <a:spcBef>
                <a:spcPts val="0"/>
              </a:spcBef>
              <a:buClrTx/>
              <a:buSzPct val="80000"/>
              <a:buFont typeface="Wingdings" pitchFamily="2" charset="2"/>
              <a:buChar char="ü"/>
            </a:pPr>
            <a:r>
              <a:rPr lang="vi-VN" sz="2400" b="1" dirty="0">
                <a:latin typeface="Corbel" pitchFamily="34" charset="0"/>
              </a:rPr>
              <a:t>primarni troškovi proizvodnje programa</a:t>
            </a:r>
          </a:p>
          <a:p>
            <a:pPr marL="895350" lvl="4" indent="-266700" algn="just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r>
              <a:rPr lang="sr-Latn-RS" sz="1800" dirty="0">
                <a:latin typeface="Corbel" pitchFamily="34" charset="0"/>
              </a:rPr>
              <a:t>	</a:t>
            </a:r>
            <a:r>
              <a:rPr lang="vi-VN" sz="2200" dirty="0">
                <a:latin typeface="Corbel" pitchFamily="34" charset="0"/>
              </a:rPr>
              <a:t>(troškovi koji nastaju pri neposrednoj proizvodnji i emitovanju programa; najam scenske tehnike – kran, far kolica; dodatna rasveta; specijalni efekti; najam reportažnih kola ako ih ne poseduje TV stanica; izvođači, statisti; potrošna rekvizita; zakup zemaljskih i satelitskih trasa za specifične programske projekte – telemost)</a:t>
            </a:r>
          </a:p>
          <a:p>
            <a:pPr marL="895350" lvl="4" indent="-26670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sv-SE" sz="1000" dirty="0">
              <a:latin typeface="Corbel" pitchFamily="34" charset="0"/>
            </a:endParaRPr>
          </a:p>
          <a:p>
            <a:pPr marL="895350" lvl="4" indent="-266700" algn="just">
              <a:spcBef>
                <a:spcPts val="0"/>
              </a:spcBef>
              <a:buClrTx/>
              <a:buSzPct val="80000"/>
              <a:buFont typeface="Wingdings" pitchFamily="2" charset="2"/>
              <a:buChar char="§"/>
            </a:pPr>
            <a:r>
              <a:rPr lang="sr-Latn-RS" sz="2400" dirty="0">
                <a:latin typeface="Corbel" pitchFamily="34" charset="0"/>
              </a:rPr>
              <a:t>predkalkulaciju troškova potpisuju reditelj, urednik i producent, i ukoliko predračun ne premašuje planirani iznos, odobravanje se obavlja po internim pravilima TV stanice</a:t>
            </a:r>
          </a:p>
          <a:p>
            <a:pPr marL="1414082" lvl="4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sr-Latn-RS" sz="2000" dirty="0">
              <a:latin typeface="Corbel" pitchFamily="34" charset="0"/>
            </a:endParaRPr>
          </a:p>
          <a:p>
            <a:pPr marL="840232" lvl="3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1600" dirty="0">
              <a:latin typeface="Corbel" pitchFamily="34" charset="0"/>
            </a:endParaRPr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984314" lvl="2" indent="-363538">
              <a:spcBef>
                <a:spcPts val="0"/>
              </a:spcBef>
              <a:buClr>
                <a:schemeClr val="accent1"/>
              </a:buClr>
              <a:buSzPct val="80000"/>
              <a:buFont typeface="Wingdings 2"/>
              <a:buChar char=""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3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42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  <a:p>
            <a:pPr marL="620776" lvl="2" indent="0">
              <a:spcBef>
                <a:spcPts val="0"/>
              </a:spcBef>
              <a:buClr>
                <a:schemeClr val="accent1"/>
              </a:buClr>
              <a:buSzPct val="80000"/>
              <a:buNone/>
            </a:pPr>
            <a:endParaRPr lang="hr-HR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76200" y="76200"/>
            <a:ext cx="8686800" cy="1295400"/>
          </a:xfrm>
          <a:prstGeom prst="rect">
            <a:avLst/>
          </a:prstGeom>
        </p:spPr>
        <p:txBody>
          <a:bodyPr vert="horz" lIns="91440" rIns="45720" rtlCol="0" anchor="ctr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500" b="1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pPr algn="ctr"/>
            <a:r>
              <a:rPr lang="sr-Latn-RS" sz="36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Izrada i odobrenje predkalkulacije troškova</a:t>
            </a:r>
            <a:endParaRPr lang="en-US" sz="36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553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3282</TotalTime>
  <Words>837</Words>
  <Application>Microsoft Office PowerPoint</Application>
  <PresentationFormat>Widescreen</PresentationFormat>
  <Paragraphs>244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Corbel</vt:lpstr>
      <vt:lpstr>Wingdings</vt:lpstr>
      <vt:lpstr>Wingdings 2</vt:lpstr>
      <vt:lpstr>Wingdings 3</vt:lpstr>
      <vt:lpstr>Module</vt:lpstr>
      <vt:lpstr>Formiranje autorskog dela ekipe</vt:lpstr>
      <vt:lpstr>PowerPoint Presentation</vt:lpstr>
      <vt:lpstr>PowerPoint Presentation</vt:lpstr>
      <vt:lpstr>PowerPoint Presentation</vt:lpstr>
      <vt:lpstr>Izrada i odobrenje predkalkulacije troškova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VESTI</dc:title>
  <dc:creator>Pixi</dc:creator>
  <cp:lastModifiedBy>Predrag Kajganić</cp:lastModifiedBy>
  <cp:revision>979</cp:revision>
  <dcterms:created xsi:type="dcterms:W3CDTF">2006-08-16T00:00:00Z</dcterms:created>
  <dcterms:modified xsi:type="dcterms:W3CDTF">2024-08-05T11:28:35Z</dcterms:modified>
</cp:coreProperties>
</file>