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4"/>
  </p:notesMasterIdLst>
  <p:sldIdLst>
    <p:sldId id="256" r:id="rId2"/>
    <p:sldId id="367" r:id="rId3"/>
    <p:sldId id="374" r:id="rId4"/>
    <p:sldId id="383" r:id="rId5"/>
    <p:sldId id="384" r:id="rId6"/>
    <p:sldId id="385" r:id="rId7"/>
    <p:sldId id="386" r:id="rId8"/>
    <p:sldId id="388" r:id="rId9"/>
    <p:sldId id="390" r:id="rId10"/>
    <p:sldId id="389" r:id="rId11"/>
    <p:sldId id="391" r:id="rId12"/>
    <p:sldId id="392" r:id="rId13"/>
    <p:sldId id="393" r:id="rId14"/>
    <p:sldId id="394" r:id="rId15"/>
    <p:sldId id="401" r:id="rId16"/>
    <p:sldId id="395" r:id="rId17"/>
    <p:sldId id="396" r:id="rId18"/>
    <p:sldId id="400" r:id="rId19"/>
    <p:sldId id="397" r:id="rId20"/>
    <p:sldId id="398" r:id="rId21"/>
    <p:sldId id="399" r:id="rId22"/>
    <p:sldId id="402" r:id="rId23"/>
    <p:sldId id="415" r:id="rId24"/>
    <p:sldId id="412" r:id="rId25"/>
    <p:sldId id="411" r:id="rId26"/>
    <p:sldId id="404" r:id="rId27"/>
    <p:sldId id="405" r:id="rId28"/>
    <p:sldId id="406" r:id="rId29"/>
    <p:sldId id="407" r:id="rId30"/>
    <p:sldId id="408" r:id="rId31"/>
    <p:sldId id="409" r:id="rId32"/>
    <p:sldId id="410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Obezbeđivanje programskih projekata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0321" y="76200"/>
            <a:ext cx="7431358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55" y="647700"/>
            <a:ext cx="1197689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44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1151" y="0"/>
            <a:ext cx="9149698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7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1645" y="76200"/>
            <a:ext cx="9060155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987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1625" y="114300"/>
            <a:ext cx="897212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27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430000" cy="5410200"/>
          </a:xfrm>
        </p:spPr>
        <p:txBody>
          <a:bodyPr>
            <a:normAutofit/>
          </a:bodyPr>
          <a:lstStyle/>
          <a:p>
            <a:pPr marL="266700" lvl="3" indent="573088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266700" lvl="3" indent="573088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266700" lvl="3" indent="573088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266700" lvl="3" indent="573088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800" b="1" dirty="0">
                <a:solidFill>
                  <a:srgbClr val="C00000"/>
                </a:solidFill>
                <a:latin typeface="Corbel" pitchFamily="34" charset="0"/>
              </a:rPr>
              <a:t>Radnja</a:t>
            </a:r>
            <a:r>
              <a:rPr lang="vi-VN" sz="2400" dirty="0">
                <a:latin typeface="Corbel" pitchFamily="34" charset="0"/>
              </a:rPr>
              <a:t> u dečijoj seriji „Čarolijom kroz sliku“ se u svih trinaest epizoda, uz određene različitosti, dešava na četiri zajednička punkta. To su: kabinet kustosa, hodnici muzeja, unutrašnjost slike i beli prostor. Budući da je sama radnja bajkovita, odnosno nadrealna, to nam neminovno otvara mogućnost da u igranu strukturu implementiramo i animirane delove. Na taj način pojačavamo začudnost samog sadržaja, a u isto vreme zadržavamo dečiju pažnju, koja je već naviknuta na virtuelne predstave preko interneta.</a:t>
            </a:r>
            <a:endParaRPr lang="hr-HR" sz="2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3999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600" dirty="0"/>
          </a:p>
          <a:p>
            <a:pPr marL="266700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dirty="0"/>
              <a:t>Naši glavni akteri Brana, Marko i Sandra nas vode kroz svet srpskog slikarstva na jedan netipičan i veoma interesantan način. Ovde se istoričnost i edukativnost predstavljaju kroz zabavu koja veoma korespondira sa kompjuterskim igricama. Glavni junaci ulaze u neki „novi“ svet i u tom svetu imaju zadatak koji treba da ostvare. Stremeći ka cilju oni ne ulaze u banalno prelaženje nivoa što je slučaj sa kompjuterskim igricama, već spoznaju istoriju, estetiku i etiku. Dakle, kroz pojavnost nečega nalik na kompjutersku igricu, deca će ovde moći da prihvate i spoznaju osnove srpske likovne umetnosti. Ovo je veoma bitno upravo iz razloga što bi svaki drugi način za njih predstavljao ”smaranje” i staromodnost, a samim tim bi došlo do njihove nezainteresovanosti.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755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18872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300" dirty="0"/>
          </a:p>
          <a:p>
            <a:pPr marL="361950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600" dirty="0"/>
              <a:t>Da bi smo zaokupili njihovu pažnju mi u vizuelnom smislu moramo da se prilagodimo njihovom senzibilitetu. Naši </a:t>
            </a:r>
            <a:r>
              <a:rPr lang="hr-HR" sz="3000" b="1" dirty="0">
                <a:solidFill>
                  <a:srgbClr val="C00000"/>
                </a:solidFill>
              </a:rPr>
              <a:t>glavni junaci </a:t>
            </a:r>
            <a:r>
              <a:rPr lang="hr-HR" sz="2600" dirty="0"/>
              <a:t>će biti malo pomereni i ”otkačeni”. Brana je kustos, ali nije dosadan i deskriptivan. On je aktivan i simpatičan. Njegov izgled i kostim su veseli. On treba da bude kombinacija hipika u penziji i starijeg druga. Zapravo, on je Zakrpa Adams, koga je sjajno glumio Robin Vilijams, samo što u ovom slučaju nije doktor već sofisticirani poznavalac slikarstva. Marko i Sandra su deca kakva bi sva druga deca volela da budu. Oni treba da izgledaju kao strip junaci, kao super-heroji. Njihov kostim je šaren, sa jarkim bojama. Sandra ima šerpa plavu kosu, a Markova kosa je limun-žuta. Oni su zapravo mašta svakog osnovca kada ga ne bi „sputavali“ roditelji i škola. To je neka vrsta pank naive. Zar takvi nismo bili svi u tim godinama?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720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8110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266700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dirty="0">
                <a:latin typeface="Corbel" pitchFamily="34" charset="0"/>
              </a:rPr>
              <a:t>Ako su nam glavni likovi takvi, i </a:t>
            </a:r>
            <a:r>
              <a:rPr lang="vi-VN" sz="2800" b="1" dirty="0">
                <a:solidFill>
                  <a:srgbClr val="C00000"/>
                </a:solidFill>
                <a:latin typeface="Corbel" pitchFamily="34" charset="0"/>
              </a:rPr>
              <a:t>okruženje</a:t>
            </a:r>
            <a:r>
              <a:rPr lang="vi-VN" dirty="0">
                <a:latin typeface="Corbel" pitchFamily="34" charset="0"/>
              </a:rPr>
              <a:t> u kome oni egzistiraju je slično. Branin kabinet i hodnici muzeja će biti realni objekti, sa detaljima koji tu realnost oplemenjuju. U kabinetu će se pored karakterističnih stvari, knjiga, slika, skulptura itd, naći i neki začudni i predimenzionirani detalji (npr. stolica zalepljena za plafon, viteški oklop koji umesto kacige ima portabl televizor i sl.). Ti prostori će takođe biti u bojama. Nikako depresivno i klasično muzejski. Hodnici sa slikama će biti takođe realni, ali ako je pod sa zelenim itisonom, ta boja će biti intenzivna, a nikako isprana, kako, nažalost, u realnosti obično izgleda.</a:t>
            </a: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249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300" dirty="0"/>
          </a:p>
          <a:p>
            <a:pPr marL="266700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600" dirty="0">
                <a:latin typeface="Corbel" pitchFamily="34" charset="0"/>
              </a:rPr>
              <a:t>Onog trenutka kada Sandra i Marko uđu u sliku, mi sa njima ulazimo u virtualni svet gde je sve nacrtano, odnosno animirano. Ta animacija treba da bude zasićena bojama i sa pomerenim perspektivama. Nešto poput nemačkog ekspresionizma, samo ne zlokobno i špicasto, već vedro i oblo. Ako, na primer, ulazimo u stan Milene Pavlović Barili, samo je ona realna a sve ostalo je nacrtano. Prozori su zakrivljeni, krevet je veći nego što treba, ogledalo ima oblik rastegnutog pravougaonika i slično. Jedino je bitno da svaki slikar izgleda onako kako je izgledao. Kostim, lice i stas slikara će biti verno prikazani. Jedino će to biti kontrapunkt u celokupnoj formi serije. I upravo taj kontrapunkt će provocirati dečiju pažnju, a samim tim će im to ostati u sećanju, što je i cilj cele serije - upoznati srpske slikare i njihovo slikarstvo.</a:t>
            </a:r>
            <a:endParaRPr lang="hr-HR" sz="2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909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3000" b="1" dirty="0">
                <a:solidFill>
                  <a:srgbClr val="C00000"/>
                </a:solidFill>
              </a:rPr>
              <a:t>Glumci</a:t>
            </a:r>
            <a:r>
              <a:rPr lang="hr-HR" sz="2600" dirty="0"/>
              <a:t> u seriji treba da pričaju za nijansu brže nego obično. To je bitno upravo zbog načina govora generacije kojoj se obraćamo. Svaka starinska narativnost i epičnost, odnosno misaona tromost nas približava riziku da ne zaslužimo dečiju pažnju. Naravno, to ne znači da glumci treba da ”brbljaju” u petoj brzini, ali da govore brže i da malo naglase svoje pokrete i mizanscenske radnje svakako. Kao što je već spomenuto, na taj način u skladu sa svim do sada pomenutim procesima, mi realne stvari dopunjavamo i oplemenjujemo. Ne smemo biti realni, da ne bismo postali obični, a samim tim i nezanimljivi.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lnSpc>
                <a:spcPct val="16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3000" b="1" dirty="0">
                <a:solidFill>
                  <a:srgbClr val="C00000"/>
                </a:solidFill>
              </a:rPr>
              <a:t>Fotografija</a:t>
            </a:r>
            <a:r>
              <a:rPr lang="hr-HR" sz="2600" dirty="0"/>
              <a:t> u seriji će biti sa intenzivnim bojama, ali stilski usaglašena, a nikako kič napadna, iako stalno govorimo o mnoštvu boja.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9050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280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31825" lvl="2" indent="-2921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Kreativno-proizvodnu osnovu za ostvarenje TV emisija, predstavljaju programski projekti za proizvodnju, u formi scenarija, sinopsisa, konkretne ideje ili programskog zadatka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631825" lvl="2" indent="-2921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programski projekti (programske „sirovine“), predstavljaju idejnu osnovu za ostvarenje postavljenog cilja</a:t>
            </a:r>
          </a:p>
          <a:p>
            <a:pPr marL="631825" lvl="2" indent="-2921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631825" lvl="2" indent="-292100">
              <a:spcBef>
                <a:spcPts val="0"/>
              </a:spcBef>
              <a:buClrTx/>
              <a:buSzPct val="80000"/>
              <a:buFont typeface="Wingdings" panose="05000000000000000000" pitchFamily="2" charset="2"/>
              <a:buChar char="§"/>
            </a:pPr>
            <a:r>
              <a:rPr lang="hr-HR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obezbeđenje programskih sirovina obavljaju redakcije u programskom sektoru, i to na više načina: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1203770" lvl="3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sz="2200" b="1" dirty="0">
                <a:solidFill>
                  <a:srgbClr val="C00000"/>
                </a:solidFill>
                <a:latin typeface="Corbel" pitchFamily="34" charset="0"/>
              </a:rPr>
              <a:t>prikupljanje programskih projekata</a:t>
            </a:r>
          </a:p>
          <a:p>
            <a:pPr marL="1203770" lvl="3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sz="2200" b="1" dirty="0">
                <a:solidFill>
                  <a:srgbClr val="C00000"/>
                </a:solidFill>
                <a:latin typeface="Corbel" pitchFamily="34" charset="0"/>
              </a:rPr>
              <a:t>adaptacija </a:t>
            </a:r>
          </a:p>
          <a:p>
            <a:pPr marL="1203770" lvl="3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hr-HR" sz="2200" b="1" dirty="0">
                <a:solidFill>
                  <a:srgbClr val="C00000"/>
                </a:solidFill>
                <a:latin typeface="Corbel" pitchFamily="34" charset="0"/>
              </a:rPr>
              <a:t>naručivanje programskih projekata</a:t>
            </a:r>
            <a:endParaRPr lang="hr-HR" sz="2200" dirty="0">
              <a:solidFill>
                <a:srgbClr val="C00000"/>
              </a:solidFill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8229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programskih projekata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4724400"/>
            <a:ext cx="3350180" cy="1885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620776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3000" b="1" dirty="0">
                <a:solidFill>
                  <a:srgbClr val="C00000"/>
                </a:solidFill>
                <a:latin typeface="Corbel" pitchFamily="34" charset="0"/>
              </a:rPr>
              <a:t>Ritam</a:t>
            </a:r>
            <a:r>
              <a:rPr lang="vi-VN" sz="2600" dirty="0">
                <a:latin typeface="Corbel" pitchFamily="34" charset="0"/>
              </a:rPr>
              <a:t> u svakoj epizodi će biti promenljiv. Dok smo  u Braninom kabinetu, ili u hodniku muzeja bićemo smireniji. Duži kadrovi, ali sa dinamičnim mizanscenom, kojim ostvarujemo unutrašnju montažu. Od trenutka kada ulazimo u sliku sve se ubrazava. Kada smo u slici i u belom prostoru, kadrovi su kraći i montažni sled je brži. U dvanaest epizoda, sam trenutak ulaska u sliku, odnosno prelaska granice između realnog i fiktivnog, pored animacijske atraktivnosti putovanja kroz vreme, biće začinjen i malim koreografskim vinjetama koje će izvesti Sandra i Marko. Jedino neće biti koreografije u prvoj epizodi, jer su tada njih dvoje zbunjeni i ne znaju u šta ulaze. Već u svim narednim epizodama oni su sigurni i jasno im je da idu u avanturu koja im prija. Ti mali koreografski elementi će doprineti celokupnom ritmu svake epizode.</a:t>
            </a:r>
            <a:endParaRPr lang="hr-HR" sz="2600" dirty="0">
              <a:latin typeface="Corbe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1315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800" dirty="0"/>
          </a:p>
          <a:p>
            <a:pPr marL="620776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800" b="1" dirty="0">
                <a:solidFill>
                  <a:srgbClr val="C00000"/>
                </a:solidFill>
                <a:latin typeface="Corbel" pitchFamily="34" charset="0"/>
              </a:rPr>
              <a:t>Muzika</a:t>
            </a:r>
            <a:r>
              <a:rPr lang="hr-HR" dirty="0">
                <a:latin typeface="Corbel" pitchFamily="34" charset="0"/>
              </a:rPr>
              <a:t> u seriji će biti kombinacija elektro-popa i dominantnih gitarskih deonica. To je pitko, a opet i moćno. Svakako u tom duhu treba napraviti i song za najavnu špicu. Šumovi i zvuk u seriji će biti naglašeni. Nema prostora za tišinu. Vizuelna atraktivnost mora da bude podržana i zvučnim bogatstvom da bismo imali stilsko jedinstvo.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>
                <a:latin typeface="Corbel" pitchFamily="34" charset="0"/>
              </a:rPr>
              <a:t>	</a:t>
            </a:r>
          </a:p>
          <a:p>
            <a:pPr marL="620776" lvl="2" indent="0" algn="just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800" b="1" dirty="0">
                <a:solidFill>
                  <a:srgbClr val="C00000"/>
                </a:solidFill>
                <a:latin typeface="Corbel" pitchFamily="34" charset="0"/>
              </a:rPr>
              <a:t>Cilj</a:t>
            </a:r>
            <a:r>
              <a:rPr lang="hr-HR" dirty="0">
                <a:latin typeface="Corbel" pitchFamily="34" charset="0"/>
              </a:rPr>
              <a:t> je da ovom serijom decu emotivno angažujemo, ne podilazeći im, no pružajući im prostor za razmišljanje, istraživanje i saznavanje, a koristeći se njihovim jezikom, a ne nastavničkim ili bilo kojim drugim autoritetom. Uostalom, autoritet je najsnažniji kada se ne potencira. </a:t>
            </a:r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>
              <a:latin typeface="Corbe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10287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Rediteljska eksplikacija – </a:t>
            </a:r>
            <a:r>
              <a:rPr lang="sr-Latn-RS" sz="20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Nebojša Radosavljević Čupko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4836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220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>
              <a:latin typeface="Corbe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Scenosled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431"/>
          <a:stretch/>
        </p:blipFill>
        <p:spPr>
          <a:xfrm>
            <a:off x="3733800" y="111448"/>
            <a:ext cx="8376481" cy="6670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64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>
              <a:latin typeface="Corbe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10287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Scenosled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70" b="40559"/>
          <a:stretch/>
        </p:blipFill>
        <p:spPr>
          <a:xfrm>
            <a:off x="2743200" y="127313"/>
            <a:ext cx="9331037" cy="6625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5045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>
              <a:latin typeface="Corbe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Scenosled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759" b="5840"/>
          <a:stretch/>
        </p:blipFill>
        <p:spPr>
          <a:xfrm>
            <a:off x="4274427" y="104775"/>
            <a:ext cx="7888998" cy="667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82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>
              <a:latin typeface="Corbel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10287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Scenosled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2782" b="8678"/>
          <a:stretch/>
        </p:blipFill>
        <p:spPr>
          <a:xfrm>
            <a:off x="3252216" y="76200"/>
            <a:ext cx="8851392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299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6548" y="1676400"/>
            <a:ext cx="11638903" cy="49530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76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78" y="1600200"/>
            <a:ext cx="11997022" cy="5105399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74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18" y="1676400"/>
            <a:ext cx="11817963" cy="50292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85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18" y="1600200"/>
            <a:ext cx="11817964" cy="50292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9197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734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/>
              <a:t>obavlja se u skladu sa već utvrđenom programskom koncepcijom 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1200" dirty="0"/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prikupljanju programskih projekata učestvuju svi članovi redakcije (od urednika do novinara, i od autora do producenta)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programski projekti se </a:t>
            </a:r>
            <a:r>
              <a:rPr lang="vi-VN" dirty="0">
                <a:latin typeface="Corbel" pitchFamily="34" charset="0"/>
              </a:rPr>
              <a:t>predlažu, objašnjavaju, analiziraju, dopunjuju i usvajaju na redakcijskim sastancima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preko nezavisnih producentskih kuća (poseduju licencu formata, ideju, pilot ...)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Prikupljanje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4495800"/>
            <a:ext cx="3460301" cy="230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0" y="4495800"/>
            <a:ext cx="3954259" cy="2303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5001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600200"/>
            <a:ext cx="12042982" cy="512495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26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509" y="1618742"/>
            <a:ext cx="12042982" cy="512495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60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658282"/>
            <a:ext cx="12039600" cy="512351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363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Vizuelizacija kadriranja</a:t>
            </a:r>
            <a:endParaRPr lang="en-US" sz="20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71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prilagođavanje programske „sirovine“ koja nije stvarana prema televizijskom izrazu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</a:t>
            </a:r>
            <a:r>
              <a:rPr lang="vi-VN" dirty="0">
                <a:latin typeface="Corbel" pitchFamily="34" charset="0"/>
              </a:rPr>
              <a:t>eophodan je stvaralački rad na prilagođavanju određenog dela (pozorišnog, književnog, muzičkog, dokumenta .</a:t>
            </a:r>
            <a:r>
              <a:rPr lang="sr-Latn-RS" dirty="0">
                <a:latin typeface="Corbel" pitchFamily="34" charset="0"/>
              </a:rPr>
              <a:t>.</a:t>
            </a:r>
            <a:r>
              <a:rPr lang="vi-VN" dirty="0">
                <a:latin typeface="Corbel" pitchFamily="34" charset="0"/>
              </a:rPr>
              <a:t>.) zahtevima TV izraza i TV proizvodnje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Adaptacija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3223" y="3124200"/>
            <a:ext cx="9825553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77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/>
              <a:t>obavlja se u skladu sa već utvrđenom programskom koncepcijom 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12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Naručivanje izvan TV stanice:</a:t>
            </a:r>
          </a:p>
          <a:p>
            <a:pPr marL="1343025" lvl="3" indent="-18097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samostalni autori</a:t>
            </a:r>
          </a:p>
          <a:p>
            <a:pPr marL="1343025" lvl="3" indent="-18097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nezavisne producentske kuće</a:t>
            </a:r>
          </a:p>
          <a:p>
            <a:pPr marL="990600" lvl="3" indent="-361950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srgbClr val="C00000"/>
                </a:solidFill>
                <a:latin typeface="Corbel" pitchFamily="34" charset="0"/>
              </a:rPr>
              <a:t>Naručivanje unutar TV stanice:</a:t>
            </a:r>
          </a:p>
          <a:p>
            <a:pPr marL="1343025" lvl="3" indent="-18097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redakcije</a:t>
            </a:r>
          </a:p>
          <a:p>
            <a:pPr marL="1343025" lvl="3" indent="-18097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kreativni timovi</a:t>
            </a: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9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latin typeface="Corbel" pitchFamily="34" charset="0"/>
              </a:rPr>
              <a:t>Od ideje do realizacije:</a:t>
            </a:r>
          </a:p>
          <a:p>
            <a:pPr marL="1343025" lvl="3" indent="-1809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odobrenje urednika redakcije</a:t>
            </a:r>
          </a:p>
          <a:p>
            <a:pPr marL="1343025" lvl="3" indent="-1809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predlog gloduru</a:t>
            </a:r>
          </a:p>
          <a:p>
            <a:pPr marL="1343025" lvl="3" indent="-1809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konsultacije sa sektorima produkcije i tehnike</a:t>
            </a:r>
          </a:p>
          <a:p>
            <a:pPr marL="1343025" lvl="3" indent="-1809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donošenje odluke o realizaciji</a:t>
            </a:r>
          </a:p>
          <a:p>
            <a:pPr marL="1343025" lvl="3" indent="-180975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uvrštavanje u operativni plan proizvodnje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Naručivanje 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6800" y="2209800"/>
            <a:ext cx="3105150" cy="4435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851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91200"/>
            <a:ext cx="8382000" cy="682752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Utvrđivanje rediteljske koncepcije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9439" y="152400"/>
            <a:ext cx="9173121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5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</a:t>
            </a:r>
            <a:r>
              <a:rPr lang="vi-VN" dirty="0">
                <a:latin typeface="Corbel" pitchFamily="34" charset="0"/>
              </a:rPr>
              <a:t>a osnovu programske orijentacije, izvedene programske koncepcije, sa usklađenim programskim projektom pristupa se izboru reditelja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reditelj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programsku „sirovinu“ prev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d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i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 na televizijski jezik</a:t>
            </a:r>
            <a:r>
              <a:rPr lang="vi-VN" dirty="0">
                <a:latin typeface="Corbel" pitchFamily="34" charset="0"/>
              </a:rPr>
              <a:t>, i tako predvi</a:t>
            </a:r>
            <a:r>
              <a:rPr lang="sr-Latn-RS" dirty="0">
                <a:latin typeface="Corbel" pitchFamily="34" charset="0"/>
              </a:rPr>
              <a:t>đa</a:t>
            </a:r>
            <a:r>
              <a:rPr lang="vi-VN" dirty="0">
                <a:latin typeface="Corbel" pitchFamily="34" charset="0"/>
              </a:rPr>
              <a:t> i odre</a:t>
            </a:r>
            <a:r>
              <a:rPr lang="sr-Latn-RS" dirty="0">
                <a:latin typeface="Corbel" pitchFamily="34" charset="0"/>
              </a:rPr>
              <a:t>đuje</a:t>
            </a:r>
            <a:r>
              <a:rPr lang="vi-VN" dirty="0">
                <a:latin typeface="Corbel" pitchFamily="34" charset="0"/>
              </a:rPr>
              <a:t> kreativne elemente same emisije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r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editelj je autor režije televizijske emisije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zadatak </a:t>
            </a:r>
            <a:r>
              <a:rPr lang="sr-Latn-RS" dirty="0">
                <a:latin typeface="Corbel" pitchFamily="34" charset="0"/>
              </a:rPr>
              <a:t>reditelja </a:t>
            </a:r>
            <a:r>
              <a:rPr lang="vi-VN" dirty="0">
                <a:latin typeface="Corbel" pitchFamily="34" charset="0"/>
              </a:rPr>
              <a:t>je da ostvari planiranu emisiju na potrebnom umetničko-profesionalnom nivou, kroz sinhronizovan rad čitave ekipe, u skladu sa utvrđenom programskom koncepcijom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obavljenim konsultacijama između reditelja, urednika i producenta, reditelj pristupa utvrđivanju re</a:t>
            </a:r>
            <a:r>
              <a:rPr lang="sr-Latn-RS" dirty="0">
                <a:latin typeface="Corbel" pitchFamily="34" charset="0"/>
              </a:rPr>
              <a:t>diteljske</a:t>
            </a:r>
            <a:r>
              <a:rPr lang="vi-VN" dirty="0">
                <a:latin typeface="Corbel" pitchFamily="34" charset="0"/>
              </a:rPr>
              <a:t> koncepcije datog projekta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Utvrđivanje rediteljske koncepcije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9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224" y="82179"/>
            <a:ext cx="9417552" cy="669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90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2617" y="76200"/>
            <a:ext cx="8926765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82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2920</TotalTime>
  <Words>1472</Words>
  <Application>Microsoft Office PowerPoint</Application>
  <PresentationFormat>Widescreen</PresentationFormat>
  <Paragraphs>326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Obezbeđivanje programskih projekata</vt:lpstr>
      <vt:lpstr>PowerPoint Presentation</vt:lpstr>
      <vt:lpstr>Prikupljanje </vt:lpstr>
      <vt:lpstr>Adaptacija </vt:lpstr>
      <vt:lpstr>Naručivanje  </vt:lpstr>
      <vt:lpstr>Utvrđivanje rediteljske koncepcije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954</cp:revision>
  <dcterms:created xsi:type="dcterms:W3CDTF">2006-08-16T00:00:00Z</dcterms:created>
  <dcterms:modified xsi:type="dcterms:W3CDTF">2024-08-05T11:26:15Z</dcterms:modified>
</cp:coreProperties>
</file>