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2"/>
  </p:notesMasterIdLst>
  <p:sldIdLst>
    <p:sldId id="256" r:id="rId2"/>
    <p:sldId id="367" r:id="rId3"/>
    <p:sldId id="368" r:id="rId4"/>
    <p:sldId id="386" r:id="rId5"/>
    <p:sldId id="396" r:id="rId6"/>
    <p:sldId id="397" r:id="rId7"/>
    <p:sldId id="398" r:id="rId8"/>
    <p:sldId id="311" r:id="rId9"/>
    <p:sldId id="410" r:id="rId10"/>
    <p:sldId id="399" r:id="rId11"/>
    <p:sldId id="374" r:id="rId12"/>
    <p:sldId id="411" r:id="rId13"/>
    <p:sldId id="400" r:id="rId14"/>
    <p:sldId id="375" r:id="rId15"/>
    <p:sldId id="412" r:id="rId16"/>
    <p:sldId id="401" r:id="rId17"/>
    <p:sldId id="378" r:id="rId18"/>
    <p:sldId id="413" r:id="rId19"/>
    <p:sldId id="402" r:id="rId20"/>
    <p:sldId id="403" r:id="rId21"/>
    <p:sldId id="377" r:id="rId22"/>
    <p:sldId id="404" r:id="rId23"/>
    <p:sldId id="405" r:id="rId24"/>
    <p:sldId id="406" r:id="rId25"/>
    <p:sldId id="407" r:id="rId26"/>
    <p:sldId id="376" r:id="rId27"/>
    <p:sldId id="408" r:id="rId28"/>
    <p:sldId id="379" r:id="rId29"/>
    <p:sldId id="409" r:id="rId30"/>
    <p:sldId id="380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911352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PLANIRANJE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600" y="76200"/>
            <a:ext cx="7924800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0296"/>
          <a:stretch/>
        </p:blipFill>
        <p:spPr>
          <a:xfrm>
            <a:off x="2290762" y="133312"/>
            <a:ext cx="7610475" cy="6591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42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248CC81-386C-C362-0A62-78F1BCFE69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8055" y="49530"/>
            <a:ext cx="8555889" cy="678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491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40" b="46644"/>
          <a:stretch/>
        </p:blipFill>
        <p:spPr>
          <a:xfrm>
            <a:off x="126216" y="1828800"/>
            <a:ext cx="11939567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552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6395"/>
          <a:stretch/>
        </p:blipFill>
        <p:spPr>
          <a:xfrm>
            <a:off x="247892" y="1676400"/>
            <a:ext cx="11696216" cy="4969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73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E54861A-AEDE-3347-7B4E-DCDF5E58D8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3807" y="0"/>
            <a:ext cx="4584385" cy="6841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732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678"/>
          <a:stretch/>
        </p:blipFill>
        <p:spPr>
          <a:xfrm>
            <a:off x="2121254" y="103162"/>
            <a:ext cx="7949491" cy="6678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60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172"/>
          <a:stretch/>
        </p:blipFill>
        <p:spPr>
          <a:xfrm>
            <a:off x="1111776" y="116118"/>
            <a:ext cx="9968447" cy="6665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67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3D76EDA-BA62-A873-9F84-EE7D0740B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4417" y="76200"/>
            <a:ext cx="4123165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744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186"/>
          <a:stretch/>
        </p:blipFill>
        <p:spPr>
          <a:xfrm>
            <a:off x="2447938" y="152400"/>
            <a:ext cx="7296123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81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326" b="3488"/>
          <a:stretch/>
        </p:blipFill>
        <p:spPr>
          <a:xfrm>
            <a:off x="1492476" y="158952"/>
            <a:ext cx="9207047" cy="6622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027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515600" cy="5410200"/>
          </a:xfrm>
        </p:spPr>
        <p:txBody>
          <a:bodyPr>
            <a:normAutofit fontScale="32500" lnSpcReduction="20000"/>
          </a:bodyPr>
          <a:lstStyle/>
          <a:p>
            <a:pPr marL="620776" lvl="2" indent="0" algn="just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hr-HR" sz="4900" dirty="0"/>
          </a:p>
          <a:p>
            <a:pPr marL="984314" lvl="2" indent="-363538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7400" dirty="0"/>
              <a:t>Planiranje treba da </a:t>
            </a:r>
            <a:r>
              <a:rPr lang="hr-HR" sz="7400" b="1" u="sng" dirty="0">
                <a:solidFill>
                  <a:srgbClr val="C00000"/>
                </a:solidFill>
              </a:rPr>
              <a:t>obezbedi prethodne uslove</a:t>
            </a:r>
            <a:r>
              <a:rPr lang="hr-HR" sz="7400" dirty="0"/>
              <a:t>, ne samo za ispunjenje postavljenih zadataka, već i istovremeno ostvarenje ekonomskih rezultata</a:t>
            </a:r>
          </a:p>
          <a:p>
            <a:pPr marL="620776" lvl="2" indent="0" algn="just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hr-HR" sz="3500" dirty="0"/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hr-HR" sz="2000" dirty="0"/>
              <a:t> 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7400" dirty="0"/>
              <a:t>Radni zadaci prilikom planiranja: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4300" dirty="0"/>
          </a:p>
          <a:p>
            <a:pPr marL="1360487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definisati cilj</a:t>
            </a:r>
          </a:p>
          <a:p>
            <a:pPr marL="1360487" lvl="3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ispitivanje i utvrđivanje puteva koji mogu dovesti do ostvarenja željenog cilja</a:t>
            </a:r>
          </a:p>
          <a:p>
            <a:pPr marL="1360487" lvl="3" indent="-28575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6800" dirty="0">
                <a:latin typeface="Corbel" pitchFamily="34" charset="0"/>
              </a:rPr>
              <a:t>izbor puta (između više mogućih) i sredstava od kojih se očekuje da su najoptimalniji</a:t>
            </a:r>
            <a:r>
              <a:rPr lang="sr-Latn-RS" sz="6800" dirty="0">
                <a:latin typeface="Corbel" pitchFamily="34" charset="0"/>
              </a:rPr>
              <a:t> </a:t>
            </a:r>
            <a:r>
              <a:rPr lang="vi-VN" sz="6800" dirty="0">
                <a:latin typeface="Corbel" pitchFamily="34" charset="0"/>
              </a:rPr>
              <a:t> (uz najmanji utrošak radne snage i materijalnih sredstava)</a:t>
            </a:r>
          </a:p>
          <a:p>
            <a:pPr marL="840232" lvl="3" indent="0">
              <a:spcBef>
                <a:spcPts val="0"/>
              </a:spcBef>
              <a:buClrTx/>
              <a:buSzPct val="80000"/>
              <a:buNone/>
            </a:pPr>
            <a:endParaRPr lang="hr-HR" sz="34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Tx/>
              <a:buSzPct val="80000"/>
              <a:buNone/>
            </a:pPr>
            <a:endParaRPr lang="hr-HR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7400" dirty="0">
                <a:latin typeface="Corbel" pitchFamily="34" charset="0"/>
              </a:rPr>
              <a:t>Dva osnovna plana na kojima se ispunjava planiranje a koji se međusobno uslovljavaju:</a:t>
            </a:r>
            <a:endParaRPr lang="sr-Latn-RS" sz="7400" dirty="0">
              <a:latin typeface="Corbel" pitchFamily="34" charset="0"/>
            </a:endParaRPr>
          </a:p>
          <a:p>
            <a:pPr marL="1252538" lvl="2" indent="-1778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7400" b="1" dirty="0">
                <a:solidFill>
                  <a:srgbClr val="C00000"/>
                </a:solidFill>
                <a:latin typeface="Corbel" pitchFamily="34" charset="0"/>
              </a:rPr>
              <a:t>planiranje programa</a:t>
            </a:r>
          </a:p>
          <a:p>
            <a:pPr marL="1252538" lvl="2" indent="-17780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7400" b="1" dirty="0">
                <a:solidFill>
                  <a:srgbClr val="C00000"/>
                </a:solidFill>
                <a:latin typeface="Corbel" pitchFamily="34" charset="0"/>
              </a:rPr>
              <a:t>planiranje proizvodnje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900" dirty="0"/>
              <a:t> </a:t>
            </a: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827" y="76200"/>
            <a:ext cx="9950346" cy="6680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888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672"/>
          <a:stretch/>
        </p:blipFill>
        <p:spPr bwMode="auto">
          <a:xfrm>
            <a:off x="125792" y="1905000"/>
            <a:ext cx="1194041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1151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1328"/>
          <a:stretch/>
        </p:blipFill>
        <p:spPr bwMode="auto">
          <a:xfrm>
            <a:off x="76199" y="2133600"/>
            <a:ext cx="12044519" cy="3935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69512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955" b="52272"/>
          <a:stretch/>
        </p:blipFill>
        <p:spPr>
          <a:xfrm>
            <a:off x="152400" y="188850"/>
            <a:ext cx="11526586" cy="64802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92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5" t="40909" r="-675" b="5682"/>
          <a:stretch/>
        </p:blipFill>
        <p:spPr>
          <a:xfrm>
            <a:off x="1705902" y="152400"/>
            <a:ext cx="8781123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906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49" b="33334"/>
          <a:stretch/>
        </p:blipFill>
        <p:spPr bwMode="auto">
          <a:xfrm>
            <a:off x="914400" y="92019"/>
            <a:ext cx="10363200" cy="6673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201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7046" y="152400"/>
            <a:ext cx="937495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774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299" b="31034"/>
          <a:stretch/>
        </p:blipFill>
        <p:spPr>
          <a:xfrm>
            <a:off x="99270" y="350530"/>
            <a:ext cx="11993460" cy="565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826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1793" y="190500"/>
            <a:ext cx="10568413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644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92" t="1765" r="1690" b="55882"/>
          <a:stretch/>
        </p:blipFill>
        <p:spPr>
          <a:xfrm>
            <a:off x="139700" y="2362200"/>
            <a:ext cx="119126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88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11734800" cy="5334000"/>
          </a:xfrm>
        </p:spPr>
        <p:txBody>
          <a:bodyPr>
            <a:normAutofit fontScale="92500" lnSpcReduction="10000"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600" dirty="0"/>
              <a:t>Planiranje mora biti sveobuhvatno i jedinstveno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600" dirty="0"/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600" dirty="0"/>
              <a:t>Planska aktivnost se deli na dve osnovne grupe:</a:t>
            </a:r>
          </a:p>
          <a:p>
            <a:pPr marL="1270000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/>
              <a:t>prema predmetu (sadržaju)</a:t>
            </a:r>
          </a:p>
          <a:p>
            <a:pPr marL="1270000" lvl="2" indent="-285750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b="1" dirty="0"/>
              <a:t>prema vremenskom periodu na koji se odnosi</a:t>
            </a:r>
          </a:p>
          <a:p>
            <a:pPr marL="984250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985838" lvl="2" indent="-3556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600" b="1" u="sng" dirty="0">
                <a:solidFill>
                  <a:srgbClr val="C00000"/>
                </a:solidFill>
              </a:rPr>
              <a:t>Prema predmetu (sadržaju)</a:t>
            </a:r>
            <a:r>
              <a:rPr lang="hr-HR" sz="2600" b="1" dirty="0">
                <a:solidFill>
                  <a:srgbClr val="C00000"/>
                </a:solidFill>
              </a:rPr>
              <a:t>: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plan emitovanja programa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plan proizvodnje programa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finansijski plan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plan tehničkih kapaciteta</a:t>
            </a:r>
          </a:p>
          <a:p>
            <a:pPr marL="1327150" lvl="2" indent="-34290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plan kadrova i kadrovskih kapaciteta</a:t>
            </a:r>
          </a:p>
          <a:p>
            <a:pPr marL="1270000" lvl="2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hr-HR" sz="1100" dirty="0"/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sz="2600" b="1" u="sng" dirty="0">
                <a:solidFill>
                  <a:srgbClr val="C00000"/>
                </a:solidFill>
              </a:rPr>
              <a:t>Prema vremenskom periodu:</a:t>
            </a:r>
          </a:p>
          <a:p>
            <a:pPr marL="963613" lvl="2" indent="2222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     dugoročni plan</a:t>
            </a:r>
          </a:p>
          <a:p>
            <a:pPr marL="963613" lvl="2" indent="2222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     srednjoročni plan</a:t>
            </a:r>
          </a:p>
          <a:p>
            <a:pPr marL="963613" lvl="2" indent="22225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hr-HR" dirty="0"/>
              <a:t>     kratkoročni plan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15200" y="2438400"/>
            <a:ext cx="4381125" cy="4075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90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364" y="47625"/>
            <a:ext cx="11701272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5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1158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52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467" y="19558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PROGRAMA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0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Vreme i period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0833" y="3403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Obim i struktura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114800" y="35814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24867" y="39370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 PROIZVODNJE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03233" y="4800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Obim i struktura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703233" y="54102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Način proizvodnje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03233" y="5994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Dinamika proizvod.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153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63467" y="19558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TEH. KAPACITETA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41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Način realizacije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741833" y="34290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Dinamika realizacije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741833" y="4038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Tehnički kapaciteti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85190" y="3810000"/>
            <a:ext cx="1860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sopstveni pgm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106644" y="4171890"/>
            <a:ext cx="1985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</a:t>
            </a:r>
            <a:r>
              <a:rPr kumimoji="0" lang="sr-Latn-R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otkupljeni pgm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7857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5" grpId="0" animBg="1"/>
      <p:bldP spid="11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15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13">
            <a:extLst>
              <a:ext uri="{FF2B5EF4-FFF2-40B4-BE49-F238E27FC236}">
                <a16:creationId xmlns:a16="http://schemas.microsoft.com/office/drawing/2014/main" id="{1752B7E3-09E6-815F-4EF0-2B0F88299999}"/>
              </a:ext>
            </a:extLst>
          </p:cNvPr>
          <p:cNvSpPr/>
          <p:nvPr/>
        </p:nvSpPr>
        <p:spPr>
          <a:xfrm>
            <a:off x="19050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066C65-2BCF-76A1-30B8-56ED315A5114}"/>
              </a:ext>
            </a:extLst>
          </p:cNvPr>
          <p:cNvSpPr/>
          <p:nvPr/>
        </p:nvSpPr>
        <p:spPr>
          <a:xfrm>
            <a:off x="2015067" y="2803525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KADROVA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CC6395-EBA6-265D-BEAD-54CD24CADEA4}"/>
              </a:ext>
            </a:extLst>
          </p:cNvPr>
          <p:cNvSpPr/>
          <p:nvPr/>
        </p:nvSpPr>
        <p:spPr>
          <a:xfrm>
            <a:off x="2493433" y="3727191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Struktura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691B56-4B08-DED0-60F8-C932B910EB0E}"/>
              </a:ext>
            </a:extLst>
          </p:cNvPr>
          <p:cNvSpPr/>
          <p:nvPr/>
        </p:nvSpPr>
        <p:spPr>
          <a:xfrm>
            <a:off x="2493433" y="43275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Vreme angažovanja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2" name="Rounded Rectangle 33">
            <a:extLst>
              <a:ext uri="{FF2B5EF4-FFF2-40B4-BE49-F238E27FC236}">
                <a16:creationId xmlns:a16="http://schemas.microsoft.com/office/drawing/2014/main" id="{F33BA33A-DC0E-E8E3-3FAF-893B96B5E612}"/>
              </a:ext>
            </a:extLst>
          </p:cNvPr>
          <p:cNvSpPr/>
          <p:nvPr/>
        </p:nvSpPr>
        <p:spPr>
          <a:xfrm>
            <a:off x="64008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A9D981-D611-68B6-76B0-BA5EDB119F32}"/>
              </a:ext>
            </a:extLst>
          </p:cNvPr>
          <p:cNvSpPr/>
          <p:nvPr/>
        </p:nvSpPr>
        <p:spPr>
          <a:xfrm>
            <a:off x="6510867" y="2803525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PLANIRANJE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FINANSIJA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F59D0-FA9B-3869-3BA4-6E2792517FE3}"/>
              </a:ext>
            </a:extLst>
          </p:cNvPr>
          <p:cNvSpPr/>
          <p:nvPr/>
        </p:nvSpPr>
        <p:spPr>
          <a:xfrm>
            <a:off x="6989233" y="3657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Troškovi proizvodnje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90A0C1-FD38-E9D7-EEFA-8768F6B54D70}"/>
              </a:ext>
            </a:extLst>
          </p:cNvPr>
          <p:cNvSpPr/>
          <p:nvPr/>
        </p:nvSpPr>
        <p:spPr>
          <a:xfrm>
            <a:off x="6989233" y="42672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Troškovi otkupa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E4A3A4-CA64-8ADC-C608-0A05DA0C4D5B}"/>
              </a:ext>
            </a:extLst>
          </p:cNvPr>
          <p:cNvSpPr/>
          <p:nvPr/>
        </p:nvSpPr>
        <p:spPr>
          <a:xfrm>
            <a:off x="6989233" y="4876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Planirani prihodi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579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2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1158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 prema vremenskom periodu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52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467" y="1955800"/>
            <a:ext cx="3670300" cy="7112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DUGOROČNI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0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Razvoj TV sistema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0833" y="34290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Ivesticiona</a:t>
            </a:r>
            <a:r>
              <a:rPr kumimoji="0" lang="sr-Latn-RS" sz="22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 ulaganja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114800" y="26670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24867" y="3022600"/>
            <a:ext cx="3670300" cy="7112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SREDNJOROČNI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495800" y="3937000"/>
            <a:ext cx="3124199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PGM orjentacija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495800" y="4495800"/>
            <a:ext cx="3124199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Plan rashoda  i prihoda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95800" y="5080000"/>
            <a:ext cx="3124199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Kadrovi i teh. kapaciteti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153400" y="36576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63467" y="4013200"/>
            <a:ext cx="3670300" cy="7112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KRATKOROČNI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41833" y="47752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Tromesečni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741833" y="5257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Mesečni 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741833" y="57467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Nedeljni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87874B-1734-E2A9-7422-8D53A7776B33}"/>
              </a:ext>
            </a:extLst>
          </p:cNvPr>
          <p:cNvSpPr/>
          <p:nvPr/>
        </p:nvSpPr>
        <p:spPr>
          <a:xfrm>
            <a:off x="740833" y="4038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Finansije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C7A750-0CA3-A18F-D239-D0AB2A4042BB}"/>
              </a:ext>
            </a:extLst>
          </p:cNvPr>
          <p:cNvSpPr/>
          <p:nvPr/>
        </p:nvSpPr>
        <p:spPr>
          <a:xfrm>
            <a:off x="8741833" y="62357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Dnevni</a:t>
            </a:r>
            <a:endParaRPr kumimoji="0" lang="en-US" sz="2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0392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5" grpId="0" animBg="1"/>
      <p:bldP spid="11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4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08176"/>
            <a:ext cx="11811000" cy="5449824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Kratkoročni planovi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6" name="Rounded Rectangle 13">
            <a:extLst>
              <a:ext uri="{FF2B5EF4-FFF2-40B4-BE49-F238E27FC236}">
                <a16:creationId xmlns:a16="http://schemas.microsoft.com/office/drawing/2014/main" id="{D754AA02-2644-95C3-DF8B-7A6541E4C6F4}"/>
              </a:ext>
            </a:extLst>
          </p:cNvPr>
          <p:cNvSpPr/>
          <p:nvPr/>
        </p:nvSpPr>
        <p:spPr>
          <a:xfrm>
            <a:off x="6324600" y="1524000"/>
            <a:ext cx="4114800" cy="25908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050" dirty="0">
              <a:solidFill>
                <a:prstClr val="black"/>
              </a:solidFill>
            </a:endParaRP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Tip i naziv emisije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Sastav autorske i uže ekipe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Termini proizvodnje i emitovanja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Tehnički kapaciteti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Predkalkulacija troškova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37F3EE0-5845-35E2-4CE8-0217E9E4DA68}"/>
              </a:ext>
            </a:extLst>
          </p:cNvPr>
          <p:cNvSpPr/>
          <p:nvPr/>
        </p:nvSpPr>
        <p:spPr>
          <a:xfrm>
            <a:off x="6434667" y="1803400"/>
            <a:ext cx="3852333" cy="711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Mesečni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8" name="Rounded Rectangle 13">
            <a:extLst>
              <a:ext uri="{FF2B5EF4-FFF2-40B4-BE49-F238E27FC236}">
                <a16:creationId xmlns:a16="http://schemas.microsoft.com/office/drawing/2014/main" id="{7AA55194-03AF-A95D-7B2A-66783364C508}"/>
              </a:ext>
            </a:extLst>
          </p:cNvPr>
          <p:cNvSpPr/>
          <p:nvPr/>
        </p:nvSpPr>
        <p:spPr>
          <a:xfrm>
            <a:off x="1676400" y="1524000"/>
            <a:ext cx="4114800" cy="25908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2000" dirty="0">
              <a:solidFill>
                <a:prstClr val="black"/>
              </a:solidFill>
            </a:endParaRPr>
          </a:p>
          <a:p>
            <a:pPr lvl="0" algn="ctr"/>
            <a:endParaRPr lang="sr-Latn-RS" sz="2000" dirty="0">
              <a:solidFill>
                <a:prstClr val="black"/>
              </a:solidFill>
            </a:endParaRPr>
          </a:p>
          <a:p>
            <a:pPr lvl="0" algn="ctr"/>
            <a:endParaRPr lang="sr-Latn-RS" sz="2000" dirty="0">
              <a:solidFill>
                <a:prstClr val="black"/>
              </a:solidFill>
            </a:endParaRP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PGM šema za tri meseca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Struktura programa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Način proizvodnje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Dinamika proizvodnje</a:t>
            </a:r>
            <a:endParaRPr lang="sr-Latn-RS" sz="1050" dirty="0">
              <a:solidFill>
                <a:prstClr val="black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9C12EE1-A884-94DF-C6A8-1C7CEE2BD433}"/>
              </a:ext>
            </a:extLst>
          </p:cNvPr>
          <p:cNvSpPr/>
          <p:nvPr/>
        </p:nvSpPr>
        <p:spPr>
          <a:xfrm>
            <a:off x="1807633" y="1803400"/>
            <a:ext cx="3852333" cy="711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Tromesečni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0" name="Rounded Rectangle 13">
            <a:extLst>
              <a:ext uri="{FF2B5EF4-FFF2-40B4-BE49-F238E27FC236}">
                <a16:creationId xmlns:a16="http://schemas.microsoft.com/office/drawing/2014/main" id="{29584F8E-C187-EC83-82E0-1444537F77A9}"/>
              </a:ext>
            </a:extLst>
          </p:cNvPr>
          <p:cNvSpPr/>
          <p:nvPr/>
        </p:nvSpPr>
        <p:spPr>
          <a:xfrm>
            <a:off x="6324600" y="4191000"/>
            <a:ext cx="4114800" cy="25908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2000" dirty="0">
              <a:solidFill>
                <a:prstClr val="black"/>
              </a:solidFill>
            </a:endParaRPr>
          </a:p>
          <a:p>
            <a:pPr lvl="0" algn="ctr"/>
            <a:endParaRPr lang="sr-Latn-RS" sz="2000" dirty="0">
              <a:solidFill>
                <a:prstClr val="black"/>
              </a:solidFill>
            </a:endParaRP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Realizacija dnevnog PGM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Radni procesi za tekući PGM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Radni procesi zadati nedeljnim planom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ABCAD8A-733B-109D-73E6-7D8ED5C49633}"/>
              </a:ext>
            </a:extLst>
          </p:cNvPr>
          <p:cNvSpPr/>
          <p:nvPr/>
        </p:nvSpPr>
        <p:spPr>
          <a:xfrm>
            <a:off x="6463242" y="4470400"/>
            <a:ext cx="3852333" cy="711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Dnevni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32" name="Rounded Rectangle 13">
            <a:extLst>
              <a:ext uri="{FF2B5EF4-FFF2-40B4-BE49-F238E27FC236}">
                <a16:creationId xmlns:a16="http://schemas.microsoft.com/office/drawing/2014/main" id="{8F7EF22C-D4DE-D0D1-F9AB-20C68953590A}"/>
              </a:ext>
            </a:extLst>
          </p:cNvPr>
          <p:cNvSpPr/>
          <p:nvPr/>
        </p:nvSpPr>
        <p:spPr>
          <a:xfrm>
            <a:off x="1676400" y="4191000"/>
            <a:ext cx="4114800" cy="25908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Konkretni teh. kapaciteti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Kompletan sastav ekipe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Radni procesi sa tajmingom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</a:rPr>
              <a:t>Trajanje emisije</a:t>
            </a:r>
            <a:endParaRPr lang="sr-Latn-RS" sz="1600" dirty="0">
              <a:solidFill>
                <a:prstClr val="black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E075807-9B19-499D-EA07-3EC956BC7E65}"/>
              </a:ext>
            </a:extLst>
          </p:cNvPr>
          <p:cNvSpPr/>
          <p:nvPr/>
        </p:nvSpPr>
        <p:spPr>
          <a:xfrm>
            <a:off x="1815042" y="4470400"/>
            <a:ext cx="3852333" cy="7112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r-Latn-R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rbel"/>
                <a:ea typeface="+mn-ea"/>
                <a:cs typeface="+mn-cs"/>
              </a:rPr>
              <a:t>Nedeljni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3808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000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3D3523A-87EE-248A-25D0-ED009B753C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5898" y="167067"/>
            <a:ext cx="4560203" cy="661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49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2796"/>
          <a:stretch/>
        </p:blipFill>
        <p:spPr>
          <a:xfrm>
            <a:off x="1300162" y="145002"/>
            <a:ext cx="9591675" cy="6567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904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2574</TotalTime>
  <Words>314</Words>
  <Application>Microsoft Office PowerPoint</Application>
  <PresentationFormat>Widescreen</PresentationFormat>
  <Paragraphs>607</Paragraphs>
  <Slides>30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PLANIRANJE</vt:lpstr>
      <vt:lpstr>Planiranje</vt:lpstr>
      <vt:lpstr>Planiranje</vt:lpstr>
      <vt:lpstr>Planiranje</vt:lpstr>
      <vt:lpstr>Planiranje</vt:lpstr>
      <vt:lpstr>Planiranje prema vremenskom periodu</vt:lpstr>
      <vt:lpstr>Kratkoročni planovi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763</cp:revision>
  <dcterms:created xsi:type="dcterms:W3CDTF">2006-08-16T00:00:00Z</dcterms:created>
  <dcterms:modified xsi:type="dcterms:W3CDTF">2024-08-05T11:19:03Z</dcterms:modified>
</cp:coreProperties>
</file>