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6"/>
  </p:notesMasterIdLst>
  <p:sldIdLst>
    <p:sldId id="256" r:id="rId2"/>
    <p:sldId id="367" r:id="rId3"/>
    <p:sldId id="457" r:id="rId4"/>
    <p:sldId id="458" r:id="rId5"/>
    <p:sldId id="497" r:id="rId6"/>
    <p:sldId id="409" r:id="rId7"/>
    <p:sldId id="498" r:id="rId8"/>
    <p:sldId id="499" r:id="rId9"/>
    <p:sldId id="467" r:id="rId10"/>
    <p:sldId id="468" r:id="rId11"/>
    <p:sldId id="469" r:id="rId12"/>
    <p:sldId id="470" r:id="rId13"/>
    <p:sldId id="471" r:id="rId14"/>
    <p:sldId id="472" r:id="rId15"/>
    <p:sldId id="473" r:id="rId16"/>
    <p:sldId id="474" r:id="rId17"/>
    <p:sldId id="475" r:id="rId18"/>
    <p:sldId id="476" r:id="rId19"/>
    <p:sldId id="477" r:id="rId20"/>
    <p:sldId id="478" r:id="rId21"/>
    <p:sldId id="479" r:id="rId22"/>
    <p:sldId id="480" r:id="rId23"/>
    <p:sldId id="481" r:id="rId24"/>
    <p:sldId id="482" r:id="rId25"/>
    <p:sldId id="483" r:id="rId26"/>
    <p:sldId id="484" r:id="rId27"/>
    <p:sldId id="485" r:id="rId28"/>
    <p:sldId id="486" r:id="rId29"/>
    <p:sldId id="487" r:id="rId30"/>
    <p:sldId id="488" r:id="rId31"/>
    <p:sldId id="489" r:id="rId32"/>
    <p:sldId id="490" r:id="rId33"/>
    <p:sldId id="491" r:id="rId34"/>
    <p:sldId id="496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84" d="100"/>
          <a:sy n="84" d="100"/>
        </p:scale>
        <p:origin x="102" y="4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Izrada i odobrenje kalkulacije troškova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825" y="152400"/>
            <a:ext cx="7372350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4010" y="77724"/>
            <a:ext cx="8983980" cy="670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4371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7726" y="91440"/>
            <a:ext cx="8956548" cy="6675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46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54302" y="132588"/>
            <a:ext cx="8883396" cy="6592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026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81734" y="98298"/>
            <a:ext cx="8828532" cy="6661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501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7444" y="139446"/>
            <a:ext cx="8897112" cy="6579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454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29156" y="73152"/>
            <a:ext cx="8933688" cy="6711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734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4746" y="1439884"/>
            <a:ext cx="6971654" cy="534191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Finansijska procedura – 01 </a:t>
            </a:r>
            <a:r>
              <a:rPr lang="sr-Latn-RS" sz="1800" b="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(primer)</a:t>
            </a:r>
            <a:endParaRPr lang="en-US" sz="3600" b="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5143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0700" y="1503614"/>
            <a:ext cx="8610600" cy="527818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Finansijska procedura – 02 </a:t>
            </a:r>
            <a:r>
              <a:rPr lang="sr-Latn-RS" sz="1800" b="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(primer)</a:t>
            </a:r>
            <a:endParaRPr lang="en-US" sz="3600" b="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2257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6858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Zaključivanje ugovora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8813" y="76200"/>
            <a:ext cx="10454373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9230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/>
          </a:bodyPr>
          <a:lstStyle/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Ugovor predstavlja dokument, koji u pravnoj formi reguliše određeni sadržaj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 </a:t>
            </a:r>
            <a:r>
              <a:rPr lang="sr-Latn-RS" dirty="0">
                <a:latin typeface="Corbel" pitchFamily="34" charset="0"/>
              </a:rPr>
              <a:t>u</a:t>
            </a:r>
            <a:r>
              <a:rPr lang="vi-VN" dirty="0">
                <a:latin typeface="Corbel" pitchFamily="34" charset="0"/>
              </a:rPr>
              <a:t>govori u pravnom smislu ostvaruju uslove za ispunjenje planiranih radnih procesa i pojedinačnih zadataka u njima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zaključivanje ugovora možemo posmatrati kao organizaciono-pravni zadatak u fazi priprem</a:t>
            </a:r>
            <a:r>
              <a:rPr lang="sr-Latn-RS" dirty="0">
                <a:latin typeface="Corbel" pitchFamily="34" charset="0"/>
              </a:rPr>
              <a:t>e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otpisivanjem ugovora od obe ugovorne strane, ugovor se smatra zaključenim i pravosnažnim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vi potrebni ugovori moraju se zaključiti pre početka rada na zadacima koji su predmet (sadržaj) ugovora</a:t>
            </a:r>
            <a:r>
              <a:rPr lang="sr-Latn-RS" dirty="0">
                <a:latin typeface="Corbel" pitchFamily="34" charset="0"/>
              </a:rPr>
              <a:t>: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Zaključivanje ugovora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946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3538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K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alkulacija je finansijski plan troškova realizacije određene TV emisije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sastavljena je od finansijskih elemenata koji treba da budu što precizniji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k</a:t>
            </a:r>
            <a:r>
              <a:rPr lang="vi-VN" dirty="0">
                <a:latin typeface="Corbel" pitchFamily="34" charset="0"/>
              </a:rPr>
              <a:t>alkulaciju izrađuje producent, a u slučaju većih finansijskih odstupanja u odnosu na planirana (obezbeđena) sredstva, postupa se u skladu sa internim pravilima svake TV stanice pojedinačno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završenoj izradi, kalkulacija postaje finansijski dokument koji potpisuju producent, urednik emisije i reditelj, i time se obavezuju da će obaviti proizvodnju TV emisije sa planiranim finansijskim sredstvima</a:t>
            </a:r>
            <a:endParaRPr lang="sr-Latn-RS" dirty="0">
              <a:latin typeface="Corbel" pitchFamily="34" charset="0"/>
            </a:endParaRPr>
          </a:p>
          <a:p>
            <a:pPr marL="1050544" lvl="4" indent="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7696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77600" cy="5410200"/>
          </a:xfrm>
        </p:spPr>
        <p:txBody>
          <a:bodyPr>
            <a:normAutofit/>
          </a:bodyPr>
          <a:lstStyle/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s</a:t>
            </a:r>
            <a:r>
              <a:rPr lang="vi-VN" dirty="0">
                <a:solidFill>
                  <a:prstClr val="black"/>
                </a:solidFill>
                <a:latin typeface="Corbel" pitchFamily="34" charset="0"/>
              </a:rPr>
              <a:t>vi potrebni ugovori moraju se zaključiti pre početka rada na zadacima koji su predmet (sadržaj) ugovora</a:t>
            </a:r>
            <a:r>
              <a:rPr lang="sr-Latn-RS" dirty="0">
                <a:solidFill>
                  <a:prstClr val="black"/>
                </a:solidFill>
                <a:latin typeface="Corbel" pitchFamily="34" charset="0"/>
              </a:rPr>
              <a:t>:</a:t>
            </a:r>
          </a:p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700" dirty="0">
              <a:solidFill>
                <a:prstClr val="black"/>
              </a:solidFill>
              <a:latin typeface="Corbel" pitchFamily="34" charset="0"/>
            </a:endParaRP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latin typeface="Corbel" pitchFamily="34" charset="0"/>
              </a:rPr>
              <a:t>ugovori o zakupu objekta</a:t>
            </a:r>
            <a:r>
              <a:rPr lang="vi-VN" dirty="0">
                <a:latin typeface="Corbel" pitchFamily="34" charset="0"/>
              </a:rPr>
              <a:t>, 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pre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snimanj</a:t>
            </a: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a</a:t>
            </a:r>
          </a:p>
          <a:p>
            <a:pPr marL="984314" lvl="2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b="1" dirty="0">
                <a:latin typeface="Corbel" pitchFamily="34" charset="0"/>
              </a:rPr>
              <a:t>autorski ugovori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pre početka neposrednog rada </a:t>
            </a:r>
            <a:r>
              <a:rPr lang="vi-VN" dirty="0">
                <a:latin typeface="Corbel" pitchFamily="34" charset="0"/>
              </a:rPr>
              <a:t>na utvrđivanju autorskih idejnih rešenja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b="1" dirty="0">
                <a:latin typeface="Corbel" pitchFamily="34" charset="0"/>
              </a:rPr>
              <a:t>sa izvođačima 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pre početka izvođenja proba</a:t>
            </a:r>
            <a:endParaRPr lang="sr-Latn-RS" b="1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ugovori moraju precizno da utvrde prava i obaveze obe ugovorne strane, na konkretnom projektu sa tačno definisanim zadacima, pri čemu se određuju uslovi i rokovi izvršenja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ugovori </a:t>
            </a:r>
            <a:r>
              <a:rPr lang="sr-Latn-RS" dirty="0">
                <a:latin typeface="Corbel" pitchFamily="34" charset="0"/>
              </a:rPr>
              <a:t>se prave </a:t>
            </a:r>
            <a:r>
              <a:rPr lang="vi-VN" dirty="0">
                <a:latin typeface="Corbel" pitchFamily="34" charset="0"/>
              </a:rPr>
              <a:t>na osnovu ulaznih elemenata koje se dostavljaju pravnoj službi od strane organizatora ili producenta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Zaključivanje ugovora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2947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582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Vrste ugovora: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1203770" lvl="3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autorski ugovori </a:t>
            </a:r>
            <a:r>
              <a:rPr lang="vi-VN" sz="2400" dirty="0">
                <a:latin typeface="Corbel" pitchFamily="34" charset="0"/>
              </a:rPr>
              <a:t>(ako se angažuju spoljni autorski saradnici)</a:t>
            </a:r>
          </a:p>
          <a:p>
            <a:pPr marL="1203770" lvl="3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ugovori o delu </a:t>
            </a:r>
            <a:r>
              <a:rPr lang="vi-VN" sz="2400" dirty="0">
                <a:latin typeface="Corbel" pitchFamily="34" charset="0"/>
              </a:rPr>
              <a:t>(ako se angažuju spoljni saradnici za uži deo ekipe)</a:t>
            </a:r>
          </a:p>
          <a:p>
            <a:pPr marL="1203770" lvl="3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izvođački ugovori</a:t>
            </a:r>
            <a:r>
              <a:rPr lang="vi-VN" sz="2400" dirty="0">
                <a:solidFill>
                  <a:srgbClr val="C00000"/>
                </a:solidFill>
                <a:latin typeface="Corbel" pitchFamily="34" charset="0"/>
              </a:rPr>
              <a:t> </a:t>
            </a:r>
            <a:r>
              <a:rPr lang="vi-VN" sz="2400" dirty="0">
                <a:latin typeface="Corbel" pitchFamily="34" charset="0"/>
              </a:rPr>
              <a:t>(za sve izvođače)</a:t>
            </a:r>
            <a:endParaRPr lang="sr-Latn-RS" sz="2400" dirty="0">
              <a:latin typeface="Corbel" pitchFamily="34" charset="0"/>
            </a:endParaRPr>
          </a:p>
          <a:p>
            <a:pPr marL="840232" lvl="3" indent="0">
              <a:lnSpc>
                <a:spcPct val="150000"/>
              </a:lnSpc>
              <a:spcBef>
                <a:spcPts val="0"/>
              </a:spcBef>
              <a:buClrTx/>
              <a:buSzPct val="80000"/>
              <a:buNone/>
            </a:pPr>
            <a:endParaRPr lang="vi-VN" sz="700" dirty="0">
              <a:solidFill>
                <a:srgbClr val="C00000"/>
              </a:solidFill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400" b="1" dirty="0">
                <a:solidFill>
                  <a:srgbClr val="C00000"/>
                </a:solidFill>
                <a:latin typeface="Corbel" pitchFamily="34" charset="0"/>
              </a:rPr>
              <a:t>ugovori sa trećim licima </a:t>
            </a:r>
            <a:r>
              <a:rPr lang="vi-VN" sz="2400" dirty="0">
                <a:latin typeface="Corbel" pitchFamily="34" charset="0"/>
              </a:rPr>
              <a:t>(zakup objekta, iznajmljivanje dodatne tehnike, građevinski radovi za adaptaciju objekta...)</a:t>
            </a: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Zaključivanje ugovora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7434" y="4648200"/>
            <a:ext cx="3891641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128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2777" y="152400"/>
            <a:ext cx="7966446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848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4649" y="302202"/>
            <a:ext cx="11902701" cy="6253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955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3045" y="1600200"/>
            <a:ext cx="11910199" cy="510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313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0510" y="114300"/>
            <a:ext cx="8570979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958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84501" y="152400"/>
            <a:ext cx="9022998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77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08" y="561975"/>
            <a:ext cx="12063784" cy="579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05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929" y="609600"/>
            <a:ext cx="11896142" cy="563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992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177" y="190500"/>
            <a:ext cx="11675646" cy="647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793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1582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5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Grupe troškova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sr-Latn-RS" sz="1800" dirty="0">
                <a:latin typeface="Corbel" pitchFamily="34" charset="0"/>
              </a:rPr>
              <a:t>	  </a:t>
            </a:r>
            <a:r>
              <a:rPr lang="sr-Latn-RS" sz="2200" dirty="0">
                <a:solidFill>
                  <a:srgbClr val="C00000"/>
                </a:solidFill>
                <a:latin typeface="Corbel" pitchFamily="34" charset="0"/>
              </a:rPr>
              <a:t>(budžetske jedinice i njima pripadajuće budžetske linije):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600" dirty="0">
              <a:solidFill>
                <a:srgbClr val="C00000"/>
              </a:solidFill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HONORARI</a:t>
            </a:r>
            <a:r>
              <a:rPr lang="sr-Latn-RS" sz="2400" dirty="0">
                <a:latin typeface="Corbel" pitchFamily="34" charset="0"/>
              </a:rPr>
              <a:t>	</a:t>
            </a:r>
            <a:r>
              <a:rPr lang="sr-Latn-RS" sz="1600" dirty="0">
                <a:latin typeface="Corbel" pitchFamily="34" charset="0"/>
              </a:rPr>
              <a:t>				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autorski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ekipa realizacije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izvođači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SCENA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izrada 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adaptacija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zakup  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rekvizita 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9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7696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9600" y="2109823"/>
            <a:ext cx="3352800" cy="4086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438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9755" y="139431"/>
            <a:ext cx="8956290" cy="6579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26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912" y="419100"/>
            <a:ext cx="12054176" cy="601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9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425" y="762000"/>
            <a:ext cx="12011150" cy="5562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2025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52400"/>
            <a:ext cx="11494161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11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14300"/>
            <a:ext cx="8915400" cy="662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338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363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6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solidFill>
                  <a:prstClr val="black"/>
                </a:solidFill>
                <a:latin typeface="Corbel" pitchFamily="34" charset="0"/>
              </a:rPr>
              <a:t>KOSTIM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izrada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najam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solidFill>
                  <a:prstClr val="black"/>
                </a:solidFill>
                <a:latin typeface="Corbel" pitchFamily="34" charset="0"/>
              </a:rPr>
              <a:t>hemijsko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TEHNIKA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produkcija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postprodukcija 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TRANSPORT</a:t>
            </a:r>
            <a:r>
              <a:rPr lang="sr-Latn-RS" sz="2400" dirty="0">
                <a:latin typeface="Corbel" pitchFamily="34" charset="0"/>
              </a:rPr>
              <a:t> </a:t>
            </a:r>
            <a:r>
              <a:rPr lang="sr-Latn-RS" sz="1600" dirty="0">
                <a:latin typeface="Corbel" pitchFamily="34" charset="0"/>
              </a:rPr>
              <a:t>					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ekipe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tehnike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kostima i rekvizite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gorivo 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7848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2286000"/>
            <a:ext cx="5606306" cy="3733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819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363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2400" b="1" dirty="0">
                <a:latin typeface="Corbel" pitchFamily="34" charset="0"/>
              </a:rPr>
              <a:t>OSTALI TROŠKOVI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dnevnice  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smeštaj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doprinosi / takse    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rezerva</a:t>
            </a:r>
          </a:p>
          <a:p>
            <a:pPr marL="1816418" lvl="6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troškovi agencije / firme ... </a:t>
            </a:r>
            <a:r>
              <a:rPr lang="sr-Latn-RS" sz="2200" dirty="0">
                <a:latin typeface="Corbel" pitchFamily="34" charset="0"/>
              </a:rPr>
              <a:t> </a:t>
            </a:r>
          </a:p>
          <a:p>
            <a:pPr marL="1816418" lvl="6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1452880" lvl="6" indent="0">
              <a:spcBef>
                <a:spcPts val="0"/>
              </a:spcBef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7848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2F3112-07E6-94A6-2DDB-89BE36A53D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2287362"/>
            <a:ext cx="5602710" cy="373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493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7995" y="76200"/>
            <a:ext cx="4743825" cy="6705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3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545" b="51136"/>
          <a:stretch/>
        </p:blipFill>
        <p:spPr>
          <a:xfrm>
            <a:off x="904687" y="176868"/>
            <a:ext cx="10382625" cy="650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55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726" b="1137"/>
          <a:stretch/>
        </p:blipFill>
        <p:spPr>
          <a:xfrm>
            <a:off x="1476187" y="89640"/>
            <a:ext cx="9239625" cy="667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017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2017586" lvl="7" indent="-363538">
              <a:spcBef>
                <a:spcPts val="0"/>
              </a:spcBef>
              <a:buSzPct val="80000"/>
              <a:buFont typeface="Wingdings 2"/>
              <a:buChar char=""/>
            </a:pPr>
            <a:endParaRPr lang="hr-HR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0868" y="214884"/>
            <a:ext cx="8970264" cy="6428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0717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3400</TotalTime>
  <Words>425</Words>
  <Application>Microsoft Office PowerPoint</Application>
  <PresentationFormat>Widescreen</PresentationFormat>
  <Paragraphs>536</Paragraphs>
  <Slides>34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1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Izrada i odobrenje kalkulacije troškova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Zaključivanje ugovora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1062</cp:revision>
  <dcterms:created xsi:type="dcterms:W3CDTF">2006-08-16T00:00:00Z</dcterms:created>
  <dcterms:modified xsi:type="dcterms:W3CDTF">2024-08-05T12:07:16Z</dcterms:modified>
</cp:coreProperties>
</file>