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9"/>
  </p:notesMasterIdLst>
  <p:sldIdLst>
    <p:sldId id="256" r:id="rId2"/>
    <p:sldId id="367" r:id="rId3"/>
    <p:sldId id="504" r:id="rId4"/>
    <p:sldId id="513" r:id="rId5"/>
    <p:sldId id="505" r:id="rId6"/>
    <p:sldId id="512" r:id="rId7"/>
    <p:sldId id="511" r:id="rId8"/>
    <p:sldId id="510" r:id="rId9"/>
    <p:sldId id="514" r:id="rId10"/>
    <p:sldId id="515" r:id="rId11"/>
    <p:sldId id="478" r:id="rId12"/>
    <p:sldId id="516" r:id="rId13"/>
    <p:sldId id="517" r:id="rId14"/>
    <p:sldId id="518" r:id="rId15"/>
    <p:sldId id="524" r:id="rId16"/>
    <p:sldId id="525" r:id="rId17"/>
    <p:sldId id="526" r:id="rId18"/>
    <p:sldId id="527" r:id="rId19"/>
    <p:sldId id="536" r:id="rId20"/>
    <p:sldId id="570" r:id="rId21"/>
    <p:sldId id="571" r:id="rId22"/>
    <p:sldId id="534" r:id="rId23"/>
    <p:sldId id="542" r:id="rId24"/>
    <p:sldId id="545" r:id="rId25"/>
    <p:sldId id="546" r:id="rId26"/>
    <p:sldId id="548" r:id="rId27"/>
    <p:sldId id="550" r:id="rId28"/>
    <p:sldId id="549" r:id="rId29"/>
    <p:sldId id="553" r:id="rId30"/>
    <p:sldId id="562" r:id="rId31"/>
    <p:sldId id="567" r:id="rId32"/>
    <p:sldId id="561" r:id="rId33"/>
    <p:sldId id="569" r:id="rId34"/>
    <p:sldId id="563" r:id="rId35"/>
    <p:sldId id="566" r:id="rId36"/>
    <p:sldId id="554" r:id="rId37"/>
    <p:sldId id="564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05-Aug-24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ž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zanimljivi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nedavni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doga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aji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ž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zanimljivi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nedavni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doga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aji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ž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zanimljivi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nedavni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doga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aji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ž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zanimljivi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nedavni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doga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aji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5638800"/>
            <a:ext cx="8382000" cy="609600"/>
          </a:xfrm>
        </p:spPr>
        <p:txBody>
          <a:bodyPr>
            <a:no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Obezbeđivanje muzike i tonskih efekata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52399"/>
            <a:ext cx="3903558" cy="243840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2743201"/>
            <a:ext cx="3903557" cy="219575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0600" y="152400"/>
            <a:ext cx="6905989" cy="4796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5715000"/>
            <a:ext cx="8382000" cy="533400"/>
          </a:xfrm>
        </p:spPr>
        <p:txBody>
          <a:bodyPr>
            <a:no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Izbor i nabavka VTR materijala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56577" y="101650"/>
            <a:ext cx="7278845" cy="4851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3894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09728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dirty="0"/>
              <a:t>Video materijali koji su </a:t>
            </a:r>
            <a:r>
              <a:rPr lang="hr-HR" u="sng" dirty="0">
                <a:solidFill>
                  <a:srgbClr val="C00000"/>
                </a:solidFill>
              </a:rPr>
              <a:t>određeni rediteljskom koncepcijom </a:t>
            </a:r>
            <a:r>
              <a:rPr lang="hr-HR" dirty="0"/>
              <a:t>u okviru TV emisije nazivaju se  </a:t>
            </a:r>
            <a:r>
              <a:rPr lang="hr-HR" b="1" dirty="0">
                <a:solidFill>
                  <a:srgbClr val="C00000"/>
                </a:solidFill>
              </a:rPr>
              <a:t>ILUSTRATIVNI</a:t>
            </a:r>
            <a:r>
              <a:rPr lang="hr-HR" dirty="0">
                <a:solidFill>
                  <a:srgbClr val="C00000"/>
                </a:solidFill>
              </a:rPr>
              <a:t> </a:t>
            </a:r>
            <a:r>
              <a:rPr lang="hr-HR" dirty="0"/>
              <a:t> video (VTR) materijali, i mogu se ukomponovati za vreme snimanja TV emisije ili u montaži</a:t>
            </a:r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hr-HR" dirty="0"/>
              <a:t>VTR materijali koji imaju </a:t>
            </a:r>
            <a:r>
              <a:rPr lang="hr-HR" u="sng" dirty="0">
                <a:solidFill>
                  <a:srgbClr val="C00000"/>
                </a:solidFill>
              </a:rPr>
              <a:t>pomoćnu funkciju </a:t>
            </a:r>
            <a:r>
              <a:rPr lang="hr-HR" dirty="0"/>
              <a:t>u toku pripreme proizvodnje TV emisije nazivaju se </a:t>
            </a:r>
            <a:r>
              <a:rPr lang="hr-HR" b="1" dirty="0">
                <a:solidFill>
                  <a:srgbClr val="C00000"/>
                </a:solidFill>
              </a:rPr>
              <a:t>DOKUMENTARNI</a:t>
            </a:r>
            <a:r>
              <a:rPr lang="hr-HR" dirty="0"/>
              <a:t>  video materijali</a:t>
            </a:r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dirty="0">
                <a:latin typeface="Corbel" pitchFamily="34" charset="0"/>
              </a:rPr>
              <a:t>Izbor potrebnog VTR materijala obavlja pomoćnik režije u skladu sa rediteljskom koncepcijom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81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Izbor i nabavka VTR materijala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947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963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742950" lvl="2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+mj-lt"/>
              <a:buAutoNum type="arabicPeriod"/>
            </a:pPr>
            <a:r>
              <a:rPr lang="hr-HR" b="1" dirty="0">
                <a:solidFill>
                  <a:srgbClr val="C00000"/>
                </a:solidFill>
              </a:rPr>
              <a:t>Pronaći instituciju koja poseduje arhivski materijal</a:t>
            </a:r>
          </a:p>
          <a:p>
            <a:pPr marL="742950" lvl="2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+mj-lt"/>
              <a:buAutoNum type="arabicPeriod"/>
            </a:pPr>
            <a:r>
              <a:rPr lang="hr-HR" b="1" dirty="0">
                <a:solidFill>
                  <a:srgbClr val="C00000"/>
                </a:solidFill>
              </a:rPr>
              <a:t>Zakazati pregled materijala</a:t>
            </a:r>
          </a:p>
          <a:p>
            <a:pPr marL="742950" lvl="2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+mj-lt"/>
              <a:buAutoNum type="arabicPeriod"/>
            </a:pPr>
            <a:r>
              <a:rPr lang="hr-HR" b="1" dirty="0">
                <a:solidFill>
                  <a:srgbClr val="C00000"/>
                </a:solidFill>
              </a:rPr>
              <a:t>Zakazati presnimavanje izabranog materijala</a:t>
            </a:r>
          </a:p>
          <a:p>
            <a:pPr marL="742950" lvl="2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+mj-lt"/>
              <a:buAutoNum type="arabicPeriod"/>
            </a:pPr>
            <a:r>
              <a:rPr lang="hr-HR" b="1" dirty="0">
                <a:solidFill>
                  <a:srgbClr val="C00000"/>
                </a:solidFill>
              </a:rPr>
              <a:t>Montaža izabranog materijala</a:t>
            </a:r>
          </a:p>
          <a:p>
            <a:pPr marL="742950" lvl="2" indent="-2857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+mj-lt"/>
              <a:buAutoNum type="arabicPeriod"/>
            </a:pPr>
            <a:r>
              <a:rPr lang="hr-HR" b="1" dirty="0">
                <a:solidFill>
                  <a:srgbClr val="C00000"/>
                </a:solidFill>
              </a:rPr>
              <a:t>Plaćanje korišćenje izabranog materijala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381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Izbor i nabavka VTR materijala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0609" y="2907368"/>
            <a:ext cx="4678991" cy="2807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7080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1541670"/>
            <a:ext cx="4991100" cy="519705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5900" y="2209800"/>
            <a:ext cx="6793394" cy="4528929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76200" y="381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Izbor i nabavka VTR materijala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8462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0585" y="1549222"/>
            <a:ext cx="7850829" cy="5232578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Pregled materijala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158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0" y="1524000"/>
            <a:ext cx="7924800" cy="5275652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Skeniranje materijala - digitalizacija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95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5562600"/>
            <a:ext cx="8382000" cy="1103376"/>
          </a:xfrm>
        </p:spPr>
        <p:txBody>
          <a:bodyPr>
            <a:no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Obezbeđivanje prostorno-tehničkih </a:t>
            </a:r>
            <a:br>
              <a:rPr lang="sr-Latn-RS" sz="2800" dirty="0">
                <a:solidFill>
                  <a:schemeClr val="tx1"/>
                </a:solidFill>
              </a:rPr>
            </a:br>
            <a:r>
              <a:rPr lang="sr-Latn-RS" sz="2800" dirty="0">
                <a:solidFill>
                  <a:schemeClr val="tx1"/>
                </a:solidFill>
              </a:rPr>
              <a:t>i kadrovskih kapaciteta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05100" y="76200"/>
            <a:ext cx="6781800" cy="4916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0964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0972800" cy="53340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6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pri izradi operativnog plana rada ekipe utvrđuju se potrebni tehnički i kadrovski kapaciteti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sr-Latn-RS" sz="11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zahtevi </a:t>
            </a:r>
            <a:r>
              <a:rPr lang="sr-Latn-RS" dirty="0">
                <a:latin typeface="Corbel" pitchFamily="34" charset="0"/>
              </a:rPr>
              <a:t>se podnose </a:t>
            </a:r>
            <a:r>
              <a:rPr lang="vi-VN" dirty="0">
                <a:latin typeface="Corbel" pitchFamily="34" charset="0"/>
              </a:rPr>
              <a:t>planskoj službi</a:t>
            </a:r>
            <a:r>
              <a:rPr lang="sr-Latn-RS" dirty="0">
                <a:latin typeface="Corbel" pitchFamily="34" charset="0"/>
              </a:rPr>
              <a:t> (TV centar)</a:t>
            </a:r>
            <a:r>
              <a:rPr lang="vi-VN" dirty="0">
                <a:latin typeface="Corbel" pitchFamily="34" charset="0"/>
              </a:rPr>
              <a:t> koja u skladu sa godišnjim, tromesečnim i mesečnim planovima usklađuju tražene potrebe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sr-Latn-RS" sz="11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latin typeface="Corbel" pitchFamily="34" charset="0"/>
              </a:rPr>
              <a:t>f</a:t>
            </a:r>
            <a:r>
              <a:rPr lang="vi-VN" dirty="0">
                <a:latin typeface="Corbel" pitchFamily="34" charset="0"/>
              </a:rPr>
              <a:t>inalno obezbeđivanje prostorno-tehničkih i kadrovskih kapaciteta obavlja se nedeljnim planiranjem, koji konačno precizira sve uslove za realizaciju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 </a:t>
            </a:r>
            <a:r>
              <a:rPr lang="sr-Latn-RS" dirty="0">
                <a:latin typeface="Corbel" pitchFamily="34" charset="0"/>
              </a:rPr>
              <a:t>z</a:t>
            </a:r>
            <a:r>
              <a:rPr lang="vi-VN" dirty="0">
                <a:latin typeface="Corbel" pitchFamily="34" charset="0"/>
              </a:rPr>
              <a:t>ahteve za potrebne kapacitete podnosi organizator</a:t>
            </a:r>
            <a:r>
              <a:rPr lang="sr-Latn-RS" dirty="0">
                <a:latin typeface="Corbel" pitchFamily="34" charset="0"/>
              </a:rPr>
              <a:t> u dogovoru sa svakim sektorom posebno (kamera, zvuk režija)</a:t>
            </a:r>
            <a:r>
              <a:rPr lang="vi-VN" dirty="0">
                <a:latin typeface="Corbel" pitchFamily="34" charset="0"/>
              </a:rPr>
              <a:t>, prethodno overene od strane producenta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52400" y="76200"/>
            <a:ext cx="11887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Obezbeđivanje prostorno-tehničkih i kadrovskih kapaciteta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187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4483" y="76200"/>
            <a:ext cx="4697858" cy="674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296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0" y="76200"/>
            <a:ext cx="4724400" cy="6678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336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0490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9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pl-PL" dirty="0">
                <a:latin typeface="Corbel" pitchFamily="34" charset="0"/>
              </a:rPr>
              <a:t>Primena muzike u TV emisijama u odnosu na njenu namenu:</a:t>
            </a:r>
          </a:p>
          <a:p>
            <a:pPr marL="1615250" lvl="5" indent="-3635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pl-PL" sz="2400" b="1" dirty="0">
                <a:solidFill>
                  <a:srgbClr val="C00000"/>
                </a:solidFill>
                <a:latin typeface="Corbel" pitchFamily="34" charset="0"/>
              </a:rPr>
              <a:t>osnovni element </a:t>
            </a:r>
            <a:r>
              <a:rPr lang="pl-PL" sz="2400" dirty="0">
                <a:solidFill>
                  <a:srgbClr val="C00000"/>
                </a:solidFill>
                <a:latin typeface="Corbel" pitchFamily="34" charset="0"/>
              </a:rPr>
              <a:t>(muzičko-scensko delo)</a:t>
            </a:r>
          </a:p>
          <a:p>
            <a:pPr marL="1615250" lvl="5" indent="-3635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pl-PL" sz="2400" b="1" dirty="0">
                <a:solidFill>
                  <a:srgbClr val="C00000"/>
                </a:solidFill>
                <a:latin typeface="Corbel" pitchFamily="34" charset="0"/>
              </a:rPr>
              <a:t>prateća uloga </a:t>
            </a:r>
            <a:r>
              <a:rPr lang="pl-PL" sz="2400" dirty="0">
                <a:solidFill>
                  <a:srgbClr val="C00000"/>
                </a:solidFill>
                <a:latin typeface="Corbel" pitchFamily="34" charset="0"/>
              </a:rPr>
              <a:t>(pomoćna, ilustrativna)</a:t>
            </a:r>
          </a:p>
          <a:p>
            <a:pPr marL="1251712" lvl="5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latin typeface="Corbel" pitchFamily="34" charset="0"/>
              </a:rPr>
              <a:t>Obezbeđivanje muzike:</a:t>
            </a:r>
          </a:p>
          <a:p>
            <a:pPr marL="1619250" lvl="4" indent="-3619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b="1" dirty="0">
                <a:latin typeface="Corbel" pitchFamily="34" charset="0"/>
              </a:rPr>
              <a:t>komponovanje</a:t>
            </a:r>
          </a:p>
          <a:p>
            <a:pPr marL="1619250" lvl="4" indent="-361950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b="1" dirty="0">
                <a:latin typeface="Corbel" pitchFamily="34" charset="0"/>
              </a:rPr>
              <a:t>arhivska muzika</a:t>
            </a:r>
          </a:p>
          <a:p>
            <a:pPr marL="1257300" lvl="4" indent="0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dirty="0">
                <a:latin typeface="Corbel" pitchFamily="34" charset="0"/>
              </a:rPr>
              <a:t>Obezbeđivanje muzike obezbeđuje muzički urednik ili njegov asistent – muzički saradnik, a na osnovu analize programskog projekta i konsultacija sa rediteljem</a:t>
            </a:r>
            <a:endParaRPr lang="sr-Latn-RS" dirty="0">
              <a:latin typeface="Corbel" pitchFamily="34" charset="0"/>
            </a:endParaRPr>
          </a:p>
          <a:p>
            <a:pPr marL="1050544" lvl="4" indent="0" algn="just">
              <a:spcBef>
                <a:spcPts val="0"/>
              </a:spcBef>
              <a:buClrTx/>
              <a:buSzPct val="80000"/>
              <a:buNone/>
            </a:pPr>
            <a:endParaRPr lang="sr-Latn-RS" sz="24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8077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Obezbeđivanje muzike i tonskih efekata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455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423" b="48658"/>
          <a:stretch/>
        </p:blipFill>
        <p:spPr>
          <a:xfrm>
            <a:off x="1157741" y="83728"/>
            <a:ext cx="9876518" cy="6690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672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0201" b="8724"/>
          <a:stretch/>
        </p:blipFill>
        <p:spPr>
          <a:xfrm>
            <a:off x="505883" y="183126"/>
            <a:ext cx="11180233" cy="6491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304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60618" y="115570"/>
            <a:ext cx="4468982" cy="6666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236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9968" y="63579"/>
            <a:ext cx="10112063" cy="6730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629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5638800"/>
            <a:ext cx="8991600" cy="609600"/>
          </a:xfrm>
        </p:spPr>
        <p:txBody>
          <a:bodyPr>
            <a:no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Formiranje punog sastava proizvodne ekipe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229" y="76200"/>
            <a:ext cx="11457541" cy="495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9479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1" y="1447800"/>
            <a:ext cx="11506199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 algn="just">
              <a:spcBef>
                <a:spcPts val="0"/>
              </a:spcBef>
              <a:buClrTx/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dirty="0">
                <a:latin typeface="Corbel" pitchFamily="34" charset="0"/>
              </a:rPr>
              <a:t>p</a:t>
            </a:r>
            <a:r>
              <a:rPr lang="vi-VN" dirty="0">
                <a:latin typeface="Corbel" pitchFamily="34" charset="0"/>
              </a:rPr>
              <a:t>ored već određenih članova užeg dela ekipe, nedeljnim planom proizvodnje utvrđuje se pun sastav ekipe za realizaciju planirane TV emisije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4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dirty="0">
                <a:latin typeface="Corbel" pitchFamily="34" charset="0"/>
              </a:rPr>
              <a:t>s</a:t>
            </a:r>
            <a:r>
              <a:rPr lang="vi-VN" dirty="0">
                <a:latin typeface="Corbel" pitchFamily="34" charset="0"/>
              </a:rPr>
              <a:t>astav kompletne ekipe zavisi od strukture programskog projekta, odnosno od načina realizacije</a:t>
            </a:r>
            <a:endParaRPr lang="sr-Latn-RS" dirty="0">
              <a:latin typeface="Corbel" pitchFamily="34" charset="0"/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4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dirty="0">
                <a:latin typeface="Corbel" pitchFamily="34" charset="0"/>
              </a:rPr>
              <a:t>podela izvršilaca koji učestvuju u realizaciji na autorski, uži i puni sastav, nije utvrđena na osnovu značaja </a:t>
            </a:r>
            <a:r>
              <a:rPr lang="sr-Latn-RS" dirty="0">
                <a:latin typeface="Corbel" pitchFamily="34" charset="0"/>
              </a:rPr>
              <a:t>izvršilaca</a:t>
            </a:r>
            <a:r>
              <a:rPr lang="vi-VN" dirty="0">
                <a:latin typeface="Corbel" pitchFamily="34" charset="0"/>
              </a:rPr>
              <a:t> u radnom procesu, već u odnosu na vreme njihovog uključivanja po fazama radnih procesa</a:t>
            </a:r>
            <a:endParaRPr lang="sr-Latn-RS" dirty="0">
              <a:latin typeface="Corbel" pitchFamily="34" charset="0"/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4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dirty="0">
                <a:latin typeface="Corbel" pitchFamily="34" charset="0"/>
              </a:rPr>
              <a:t> TV ekipu čine svi izvršioci koji neposredno učestvuju u proizvodnim radnim procesima prilikom realizacije programskog projekta – TV emisije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6201" y="228600"/>
            <a:ext cx="8915400" cy="1103376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Formiranje punog sastava proizvodne ekipe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365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ounded Rectangle 49"/>
          <p:cNvSpPr/>
          <p:nvPr/>
        </p:nvSpPr>
        <p:spPr>
          <a:xfrm>
            <a:off x="1981200" y="1524000"/>
            <a:ext cx="8153400" cy="510540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sr-Latn-RS" sz="1400" dirty="0">
              <a:solidFill>
                <a:prstClr val="black"/>
              </a:solidFill>
            </a:endParaRPr>
          </a:p>
          <a:p>
            <a:pPr lvl="0" algn="ctr"/>
            <a:endParaRPr lang="sr-Latn-RS" sz="1400" dirty="0">
              <a:solidFill>
                <a:prstClr val="black"/>
              </a:solidFill>
            </a:endParaRPr>
          </a:p>
          <a:p>
            <a:pPr lvl="0" algn="ctr"/>
            <a:endParaRPr lang="sr-Latn-RS" sz="1400" dirty="0">
              <a:solidFill>
                <a:prstClr val="black"/>
              </a:solidFill>
            </a:endParaRPr>
          </a:p>
        </p:txBody>
      </p:sp>
      <p:sp>
        <p:nvSpPr>
          <p:cNvPr id="27" name="Rounded Rectangle 26"/>
          <p:cNvSpPr/>
          <p:nvPr/>
        </p:nvSpPr>
        <p:spPr>
          <a:xfrm>
            <a:off x="2209800" y="1752600"/>
            <a:ext cx="7696200" cy="3124200"/>
          </a:xfrm>
          <a:prstGeom prst="round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endParaRPr lang="sr-Latn-RS" sz="1400" dirty="0">
              <a:solidFill>
                <a:prstClr val="black"/>
              </a:solidFill>
            </a:endParaRPr>
          </a:p>
          <a:p>
            <a:pPr lvl="0" algn="ctr"/>
            <a:endParaRPr lang="sr-Latn-RS" sz="1400" dirty="0">
              <a:solidFill>
                <a:prstClr val="black"/>
              </a:solidFill>
            </a:endParaRPr>
          </a:p>
          <a:p>
            <a:pPr lvl="0" algn="ctr"/>
            <a:endParaRPr lang="sr-Latn-RS" sz="1400" dirty="0">
              <a:solidFill>
                <a:prstClr val="black"/>
              </a:solidFill>
            </a:endParaRPr>
          </a:p>
          <a:p>
            <a:pPr lvl="0" algn="ctr"/>
            <a:endParaRPr lang="sr-Latn-RS" sz="1400" dirty="0">
              <a:solidFill>
                <a:prstClr val="black"/>
              </a:solidFill>
            </a:endParaRPr>
          </a:p>
          <a:p>
            <a:pPr lvl="0" algn="ctr"/>
            <a:r>
              <a:rPr lang="sr-Latn-RS" sz="1400" dirty="0">
                <a:solidFill>
                  <a:prstClr val="black"/>
                </a:solidFill>
              </a:rPr>
              <a:t>				</a:t>
            </a:r>
            <a:r>
              <a:rPr lang="vi-VN" sz="2000" dirty="0">
                <a:solidFill>
                  <a:prstClr val="black"/>
                </a:solidFill>
                <a:latin typeface="Corbel" pitchFamily="34" charset="0"/>
              </a:rPr>
              <a:t>organizator</a:t>
            </a:r>
            <a:r>
              <a:rPr lang="sr-Latn-RS" sz="2000" dirty="0">
                <a:solidFill>
                  <a:prstClr val="black"/>
                </a:solidFill>
                <a:latin typeface="Corbel" pitchFamily="34" charset="0"/>
              </a:rPr>
              <a:t>; </a:t>
            </a:r>
            <a:r>
              <a:rPr lang="vi-VN" sz="2000" dirty="0">
                <a:solidFill>
                  <a:prstClr val="black"/>
                </a:solidFill>
                <a:latin typeface="Corbel" pitchFamily="34" charset="0"/>
              </a:rPr>
              <a:t>pomoćnik reditelja</a:t>
            </a:r>
          </a:p>
          <a:p>
            <a:pPr lvl="0" algn="ctr"/>
            <a:r>
              <a:rPr lang="sr-Latn-RS" sz="2000" dirty="0">
                <a:solidFill>
                  <a:prstClr val="black"/>
                </a:solidFill>
                <a:latin typeface="Corbel" pitchFamily="34" charset="0"/>
              </a:rPr>
              <a:t>				</a:t>
            </a:r>
            <a:r>
              <a:rPr lang="vi-VN" sz="2000" dirty="0">
                <a:solidFill>
                  <a:prstClr val="black"/>
                </a:solidFill>
                <a:latin typeface="Corbel" pitchFamily="34" charset="0"/>
              </a:rPr>
              <a:t>sekretar režije</a:t>
            </a:r>
            <a:r>
              <a:rPr lang="sr-Latn-RS" sz="2000" dirty="0">
                <a:solidFill>
                  <a:prstClr val="black"/>
                </a:solidFill>
                <a:latin typeface="Corbel" pitchFamily="34" charset="0"/>
              </a:rPr>
              <a:t>; </a:t>
            </a:r>
            <a:r>
              <a:rPr lang="vi-VN" sz="2000" dirty="0">
                <a:solidFill>
                  <a:prstClr val="black"/>
                </a:solidFill>
                <a:latin typeface="Corbel" pitchFamily="34" charset="0"/>
              </a:rPr>
              <a:t>glavni kamerman</a:t>
            </a:r>
          </a:p>
          <a:p>
            <a:pPr lvl="0" algn="ctr"/>
            <a:r>
              <a:rPr lang="sr-Latn-RS" sz="2000" dirty="0">
                <a:solidFill>
                  <a:prstClr val="black"/>
                </a:solidFill>
                <a:latin typeface="Corbel" pitchFamily="34" charset="0"/>
              </a:rPr>
              <a:t>				</a:t>
            </a:r>
            <a:r>
              <a:rPr lang="vi-VN" sz="2000" dirty="0">
                <a:solidFill>
                  <a:prstClr val="black"/>
                </a:solidFill>
                <a:latin typeface="Corbel" pitchFamily="34" charset="0"/>
              </a:rPr>
              <a:t>video mikser</a:t>
            </a:r>
          </a:p>
          <a:p>
            <a:pPr lvl="0" algn="ctr"/>
            <a:r>
              <a:rPr lang="sr-Latn-RS" sz="2000" dirty="0">
                <a:solidFill>
                  <a:prstClr val="black"/>
                </a:solidFill>
                <a:latin typeface="Corbel" pitchFamily="34" charset="0"/>
              </a:rPr>
              <a:t>				</a:t>
            </a:r>
            <a:r>
              <a:rPr lang="vi-VN" sz="2000" dirty="0">
                <a:solidFill>
                  <a:prstClr val="black"/>
                </a:solidFill>
                <a:latin typeface="Corbel" pitchFamily="34" charset="0"/>
              </a:rPr>
              <a:t>rekviziter</a:t>
            </a:r>
          </a:p>
          <a:p>
            <a:pPr lvl="0" algn="ctr"/>
            <a:r>
              <a:rPr lang="sr-Latn-RS" sz="2000" dirty="0">
                <a:solidFill>
                  <a:prstClr val="black"/>
                </a:solidFill>
                <a:latin typeface="Corbel" pitchFamily="34" charset="0"/>
              </a:rPr>
              <a:t>				</a:t>
            </a:r>
            <a:r>
              <a:rPr lang="vi-VN" sz="2000" dirty="0">
                <a:solidFill>
                  <a:prstClr val="black"/>
                </a:solidFill>
                <a:latin typeface="Corbel" pitchFamily="34" charset="0"/>
              </a:rPr>
              <a:t>garderober</a:t>
            </a:r>
          </a:p>
          <a:p>
            <a:pPr lvl="0" algn="ctr"/>
            <a:r>
              <a:rPr lang="sr-Latn-RS" sz="2000" dirty="0">
                <a:solidFill>
                  <a:prstClr val="black"/>
                </a:solidFill>
                <a:latin typeface="Corbel" pitchFamily="34" charset="0"/>
              </a:rPr>
              <a:t>				</a:t>
            </a:r>
            <a:r>
              <a:rPr lang="vi-VN" sz="2000" dirty="0">
                <a:solidFill>
                  <a:prstClr val="black"/>
                </a:solidFill>
                <a:latin typeface="Corbel" pitchFamily="34" charset="0"/>
              </a:rPr>
              <a:t>majstor tona</a:t>
            </a:r>
          </a:p>
          <a:p>
            <a:pPr lvl="0" algn="ctr"/>
            <a:r>
              <a:rPr lang="sr-Latn-RS" sz="2000" dirty="0">
                <a:solidFill>
                  <a:prstClr val="black"/>
                </a:solidFill>
                <a:latin typeface="Corbel" pitchFamily="34" charset="0"/>
              </a:rPr>
              <a:t>				</a:t>
            </a:r>
            <a:r>
              <a:rPr lang="vi-VN" sz="2000" dirty="0">
                <a:solidFill>
                  <a:prstClr val="black"/>
                </a:solidFill>
                <a:latin typeface="Corbel" pitchFamily="34" charset="0"/>
              </a:rPr>
              <a:t>rasvetljivač</a:t>
            </a:r>
          </a:p>
          <a:p>
            <a:pPr lvl="0" algn="ctr"/>
            <a:r>
              <a:rPr lang="sr-Latn-RS" sz="2000" dirty="0">
                <a:solidFill>
                  <a:prstClr val="black"/>
                </a:solidFill>
                <a:latin typeface="Corbel" pitchFamily="34" charset="0"/>
              </a:rPr>
              <a:t>				</a:t>
            </a:r>
            <a:r>
              <a:rPr lang="vi-VN" sz="2000" dirty="0">
                <a:solidFill>
                  <a:prstClr val="black"/>
                </a:solidFill>
                <a:latin typeface="Corbel" pitchFamily="34" charset="0"/>
              </a:rPr>
              <a:t>tehničko vođstvo</a:t>
            </a:r>
          </a:p>
          <a:p>
            <a:pPr lvl="0" algn="ctr"/>
            <a:endParaRPr lang="sr-Latn-RS" sz="1400" dirty="0">
              <a:solidFill>
                <a:prstClr val="black"/>
              </a:solidFill>
            </a:endParaRPr>
          </a:p>
          <a:p>
            <a:pPr lvl="0" algn="ctr"/>
            <a:r>
              <a:rPr lang="sr-Latn-RS" sz="1400" dirty="0">
                <a:solidFill>
                  <a:prstClr val="black"/>
                </a:solidFill>
              </a:rPr>
              <a:t>					</a:t>
            </a:r>
            <a:endParaRPr lang="en-US" sz="1400" dirty="0">
              <a:solidFill>
                <a:prstClr val="black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2218754" lvl="8" indent="-363538">
              <a:spcBef>
                <a:spcPts val="0"/>
              </a:spcBef>
              <a:buSzPct val="80000"/>
              <a:buFont typeface="Wingdings 2"/>
              <a:buChar char=""/>
            </a:pPr>
            <a:endParaRPr lang="hr-HR" sz="1400" dirty="0"/>
          </a:p>
          <a:p>
            <a:pPr marL="1414082" lvl="4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7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b="1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1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/>
              <a:t>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en-US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b="1" dirty="0">
              <a:latin typeface="Corbel" pitchFamily="34" charset="0"/>
            </a:endParaRPr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  <a:p>
            <a:pPr marL="118872" lvl="1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dirty="0"/>
          </a:p>
        </p:txBody>
      </p:sp>
      <p:sp>
        <p:nvSpPr>
          <p:cNvPr id="14" name="Rounded Rectangle 13"/>
          <p:cNvSpPr/>
          <p:nvPr/>
        </p:nvSpPr>
        <p:spPr>
          <a:xfrm>
            <a:off x="2362200" y="1828800"/>
            <a:ext cx="2819400" cy="28956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sr-Latn-RS" sz="200" dirty="0"/>
          </a:p>
          <a:p>
            <a:pPr algn="ctr"/>
            <a:endParaRPr lang="sr-Latn-RS" sz="1400" dirty="0"/>
          </a:p>
          <a:p>
            <a:pPr algn="ctr"/>
            <a:endParaRPr lang="sr-Latn-RS" sz="1000" dirty="0"/>
          </a:p>
          <a:p>
            <a:pPr algn="ctr"/>
            <a:r>
              <a:rPr lang="sr-Latn-RS" sz="2000" dirty="0"/>
              <a:t>reditelj</a:t>
            </a:r>
          </a:p>
          <a:p>
            <a:pPr algn="ctr"/>
            <a:r>
              <a:rPr lang="sr-Latn-RS" sz="2000" dirty="0"/>
              <a:t>scenograf</a:t>
            </a:r>
          </a:p>
          <a:p>
            <a:pPr algn="ctr"/>
            <a:r>
              <a:rPr lang="sr-Latn-RS" sz="2000" dirty="0"/>
              <a:t>direktor fotografije</a:t>
            </a:r>
          </a:p>
          <a:p>
            <a:pPr algn="ctr"/>
            <a:r>
              <a:rPr lang="sr-Latn-RS" sz="2000" dirty="0"/>
              <a:t>kostimograf / stilista</a:t>
            </a:r>
          </a:p>
          <a:p>
            <a:pPr algn="ctr"/>
            <a:r>
              <a:rPr lang="sr-Latn-RS" sz="2000" dirty="0"/>
              <a:t>kompozitor</a:t>
            </a:r>
          </a:p>
          <a:p>
            <a:pPr algn="ctr"/>
            <a:r>
              <a:rPr lang="sr-Latn-RS" sz="2000" dirty="0"/>
              <a:t>koreograf</a:t>
            </a:r>
          </a:p>
          <a:p>
            <a:pPr algn="ctr"/>
            <a:r>
              <a:rPr lang="sr-Latn-RS" sz="2000" dirty="0"/>
              <a:t>dizajner el. grafike</a:t>
            </a:r>
            <a:endParaRPr lang="sr-Latn-RS" sz="1600" dirty="0"/>
          </a:p>
        </p:txBody>
      </p:sp>
      <p:sp>
        <p:nvSpPr>
          <p:cNvPr id="2" name="Rectangle 1"/>
          <p:cNvSpPr/>
          <p:nvPr/>
        </p:nvSpPr>
        <p:spPr>
          <a:xfrm>
            <a:off x="2514600" y="1981200"/>
            <a:ext cx="2438400" cy="3048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b="1" dirty="0"/>
              <a:t>AUTORSKA EKIPA</a:t>
            </a:r>
            <a:endParaRPr lang="en-US" sz="2200" b="1" dirty="0"/>
          </a:p>
        </p:txBody>
      </p:sp>
      <p:sp>
        <p:nvSpPr>
          <p:cNvPr id="28" name="Rectangle 27"/>
          <p:cNvSpPr/>
          <p:nvPr/>
        </p:nvSpPr>
        <p:spPr>
          <a:xfrm>
            <a:off x="6705600" y="1828800"/>
            <a:ext cx="2590800" cy="38100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b="1" dirty="0"/>
              <a:t>UŽA EKIPA</a:t>
            </a:r>
            <a:endParaRPr lang="en-US" sz="2200" b="1" dirty="0"/>
          </a:p>
        </p:txBody>
      </p:sp>
      <p:sp>
        <p:nvSpPr>
          <p:cNvPr id="51" name="Rectangle 50"/>
          <p:cNvSpPr/>
          <p:nvPr/>
        </p:nvSpPr>
        <p:spPr>
          <a:xfrm>
            <a:off x="4800600" y="6172200"/>
            <a:ext cx="2819400" cy="38100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200" b="1" dirty="0"/>
              <a:t>PUN SASTAV EKIPE</a:t>
            </a:r>
            <a:endParaRPr lang="en-US" sz="2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667000" y="4875074"/>
            <a:ext cx="6934200" cy="184665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r>
              <a:rPr lang="hr-HR" sz="2000" dirty="0"/>
              <a:t>Kamerman				kontrola kamere</a:t>
            </a:r>
            <a:endParaRPr lang="en-US" sz="2000" dirty="0"/>
          </a:p>
          <a:p>
            <a:r>
              <a:rPr lang="hr-HR" sz="2000" dirty="0"/>
              <a:t>šminker-frizer				operater rasvete</a:t>
            </a:r>
            <a:endParaRPr lang="en-US" sz="2000" dirty="0"/>
          </a:p>
          <a:p>
            <a:r>
              <a:rPr lang="hr-HR" sz="2000" dirty="0"/>
              <a:t>scenski rekviziter				tehničar prenos.veza</a:t>
            </a:r>
            <a:endParaRPr lang="en-US" sz="2000" dirty="0"/>
          </a:p>
          <a:p>
            <a:r>
              <a:rPr lang="hr-HR" sz="2000" dirty="0"/>
              <a:t>dekorateri				mikroman</a:t>
            </a:r>
            <a:endParaRPr lang="en-US" sz="2000" dirty="0"/>
          </a:p>
          <a:p>
            <a:pPr lvl="0"/>
            <a:endParaRPr lang="en-US" sz="1600" dirty="0"/>
          </a:p>
          <a:p>
            <a:pPr lvl="0"/>
            <a:endParaRPr lang="en-US" dirty="0"/>
          </a:p>
        </p:txBody>
      </p:sp>
      <p:sp>
        <p:nvSpPr>
          <p:cNvPr id="15" name="Title 1"/>
          <p:cNvSpPr txBox="1">
            <a:spLocks/>
          </p:cNvSpPr>
          <p:nvPr/>
        </p:nvSpPr>
        <p:spPr>
          <a:xfrm>
            <a:off x="76200" y="152400"/>
            <a:ext cx="8839201" cy="1103376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Formiranje punog sastava proizvodne ekipe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856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000"/>
                            </p:stCondLst>
                            <p:childTnLst>
                              <p:par>
                                <p:cTn id="5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0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500"/>
                            </p:stCondLst>
                            <p:childTnLst>
                              <p:par>
                                <p:cTn id="7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0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4500"/>
                            </p:stCondLst>
                            <p:childTnLst>
                              <p:par>
                                <p:cTn id="8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000"/>
                            </p:stCondLst>
                            <p:childTnLst>
                              <p:par>
                                <p:cTn id="9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2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500"/>
                            </p:stCondLst>
                            <p:childTnLst>
                              <p:par>
                                <p:cTn id="9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6000"/>
                            </p:stCondLst>
                            <p:childTnLst>
                              <p:par>
                                <p:cTn id="10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6500"/>
                            </p:stCondLst>
                            <p:childTnLst>
                              <p:par>
                                <p:cTn id="1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9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000"/>
                            </p:stCondLst>
                            <p:childTnLst>
                              <p:par>
                                <p:cTn id="1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3000"/>
                            </p:stCondLst>
                            <p:childTnLst>
                              <p:par>
                                <p:cTn id="1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3500"/>
                            </p:stCondLst>
                            <p:childTnLst>
                              <p:par>
                                <p:cTn id="1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4000"/>
                            </p:stCondLst>
                            <p:childTnLst>
                              <p:par>
                                <p:cTn id="1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4500"/>
                            </p:stCondLst>
                            <p:childTnLst>
                              <p:par>
                                <p:cTn id="1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5000"/>
                            </p:stCondLst>
                            <p:childTnLst>
                              <p:par>
                                <p:cTn id="1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27" grpId="0" animBg="1"/>
      <p:bldP spid="14" grpId="0" animBg="1"/>
      <p:bldP spid="2" grpId="0" animBg="1"/>
      <p:bldP spid="28" grpId="0" animBg="1"/>
      <p:bldP spid="51" grpId="0" animBg="1"/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5562600"/>
            <a:ext cx="8991600" cy="1007364"/>
          </a:xfrm>
        </p:spPr>
        <p:txBody>
          <a:bodyPr>
            <a:no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Izrada špice, džinglova, foršpana i </a:t>
            </a:r>
            <a:br>
              <a:rPr lang="sr-Latn-RS" sz="2800" dirty="0">
                <a:solidFill>
                  <a:schemeClr val="tx1"/>
                </a:solidFill>
              </a:rPr>
            </a:br>
            <a:r>
              <a:rPr lang="sr-Latn-RS" sz="2800" dirty="0">
                <a:solidFill>
                  <a:schemeClr val="tx1"/>
                </a:solidFill>
              </a:rPr>
              <a:t>potrebne el.grafičke opreme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4800" y="152400"/>
            <a:ext cx="6502400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8089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1252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8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dirty="0">
                <a:latin typeface="Corbel" pitchFamily="34" charset="0"/>
              </a:rPr>
              <a:t>TV emisija ima svoj početak i kraj – najavnu </a:t>
            </a: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špicu</a:t>
            </a:r>
            <a:r>
              <a:rPr lang="sr-Latn-RS" dirty="0">
                <a:latin typeface="Corbel" pitchFamily="34" charset="0"/>
              </a:rPr>
              <a:t> i odjavu špicu / odjavni rol</a:t>
            </a: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4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d</a:t>
            </a: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žinglovi </a:t>
            </a:r>
            <a:r>
              <a:rPr lang="vi-VN" dirty="0">
                <a:latin typeface="Corbel" pitchFamily="34" charset="0"/>
              </a:rPr>
              <a:t>su kratke audio-video forme koje predstavljaju samu emisiju ili delove emisije, u samoj emisiji</a:t>
            </a:r>
            <a:r>
              <a:rPr lang="sr-Latn-RS" dirty="0">
                <a:latin typeface="Corbel" pitchFamily="34" charset="0"/>
              </a:rPr>
              <a:t>,</a:t>
            </a:r>
            <a:r>
              <a:rPr lang="vi-VN" dirty="0">
                <a:latin typeface="Corbel" pitchFamily="34" charset="0"/>
              </a:rPr>
              <a:t> izvode </a:t>
            </a:r>
            <a:r>
              <a:rPr lang="sr-Latn-RS" dirty="0">
                <a:latin typeface="Corbel" pitchFamily="34" charset="0"/>
              </a:rPr>
              <a:t>se </a:t>
            </a:r>
            <a:r>
              <a:rPr lang="vi-VN" dirty="0">
                <a:latin typeface="Corbel" pitchFamily="34" charset="0"/>
              </a:rPr>
              <a:t>iz najavne špice TV emisije prateći vizuelni i tonski sadržaj</a:t>
            </a:r>
            <a:endParaRPr lang="sr-Latn-RS" dirty="0">
              <a:latin typeface="Corbel" pitchFamily="34" charset="0"/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4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f</a:t>
            </a: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oršpani </a:t>
            </a:r>
            <a:r>
              <a:rPr lang="vi-VN" dirty="0">
                <a:latin typeface="Corbel" pitchFamily="34" charset="0"/>
              </a:rPr>
              <a:t>služe za predstavljanje, odnosno najavljivanje konkretne TV emisije, kako bi se gledaoci informisali o vremenu emitovanja, temi, autorima, izvođačima</a:t>
            </a:r>
            <a:endParaRPr lang="sr-Latn-RS" dirty="0">
              <a:latin typeface="Corbel" pitchFamily="34" charset="0"/>
            </a:endParaRPr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el. grafička oprema </a:t>
            </a:r>
            <a:r>
              <a:rPr lang="sr-Latn-RS" dirty="0">
                <a:latin typeface="Corbel" pitchFamily="34" charset="0"/>
              </a:rPr>
              <a:t>(logo emisije, pločice, fontovi, maske, telopi ...)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152400"/>
            <a:ext cx="8153400" cy="1103376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Izrada špice, džinglova, foršpana i </a:t>
            </a:r>
            <a:b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potrebne el.grafičke opreme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0877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152400"/>
            <a:ext cx="10515600" cy="1103376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Špica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500" y="1612106"/>
            <a:ext cx="11811000" cy="50934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56097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5062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pl-PL" b="1" dirty="0">
                <a:latin typeface="Corbel" pitchFamily="34" charset="0"/>
              </a:rPr>
              <a:t>Komponovana muzika</a:t>
            </a:r>
            <a:r>
              <a:rPr lang="pl-PL" dirty="0">
                <a:latin typeface="Corbel" pitchFamily="34" charset="0"/>
              </a:rPr>
              <a:t>:</a:t>
            </a:r>
          </a:p>
          <a:p>
            <a:pPr marL="1615250" lvl="5" indent="-363538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pl-PL" sz="2200" dirty="0">
                <a:latin typeface="Corbel" pitchFamily="34" charset="0"/>
              </a:rPr>
              <a:t>kompozitor (član autorske ekipe)</a:t>
            </a:r>
          </a:p>
          <a:p>
            <a:pPr marL="1615250" lvl="5" indent="-363538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pl-PL" sz="2200" dirty="0">
                <a:latin typeface="Corbel" pitchFamily="34" charset="0"/>
              </a:rPr>
              <a:t>komponovanje i aranžiranje</a:t>
            </a:r>
          </a:p>
          <a:p>
            <a:pPr marL="1615250" lvl="5" indent="-363538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pl-PL" sz="2200" dirty="0">
                <a:latin typeface="Corbel" pitchFamily="34" charset="0"/>
              </a:rPr>
              <a:t>izbor izvođača (instrumentalista i vokala)</a:t>
            </a:r>
          </a:p>
          <a:p>
            <a:pPr marL="1615250" lvl="5" indent="-363538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pl-PL" sz="2200" dirty="0">
                <a:latin typeface="Corbel" pitchFamily="34" charset="0"/>
              </a:rPr>
              <a:t>snimanje u tonskom studiju (tonski studio obezbeđuje producent, a organizaciju snimanja i koordinaciju izvođača obavlja organizator, tokom snimanja u studiju je prisutan muzički urednik / m. saradnik)</a:t>
            </a:r>
          </a:p>
          <a:p>
            <a:pPr marL="1251712" lvl="5" indent="0">
              <a:lnSpc>
                <a:spcPct val="150000"/>
              </a:lnSpc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pl-PL" sz="1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pl-PL" b="1" dirty="0">
                <a:latin typeface="Corbel" pitchFamily="34" charset="0"/>
              </a:rPr>
              <a:t>Arhivska muzika</a:t>
            </a:r>
            <a:r>
              <a:rPr lang="pl-PL" dirty="0">
                <a:latin typeface="Corbel" pitchFamily="34" charset="0"/>
              </a:rPr>
              <a:t>:</a:t>
            </a:r>
          </a:p>
          <a:p>
            <a:pPr marL="1615250" lvl="5" indent="-363538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pl-PL" sz="2200" dirty="0">
                <a:latin typeface="Corbel" pitchFamily="34" charset="0"/>
              </a:rPr>
              <a:t>muzički urednik / m. saradnik preslušava i bira muziku</a:t>
            </a:r>
          </a:p>
          <a:p>
            <a:pPr marL="1615250" lvl="5" indent="-363538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pl-PL" sz="2200" dirty="0">
                <a:latin typeface="Corbel" pitchFamily="34" charset="0"/>
              </a:rPr>
              <a:t>voditi računa o autorskim pravima</a:t>
            </a: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5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pl-PL" b="1" dirty="0">
                <a:latin typeface="Corbel" pitchFamily="34" charset="0"/>
              </a:rPr>
              <a:t>Zvučni efekti</a:t>
            </a:r>
            <a:r>
              <a:rPr lang="pl-PL" dirty="0">
                <a:latin typeface="Corbel" pitchFamily="34" charset="0"/>
              </a:rPr>
              <a:t>:</a:t>
            </a:r>
          </a:p>
          <a:p>
            <a:pPr marL="1615250" lvl="5" indent="-363538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pl-PL" sz="2200" dirty="0">
                <a:latin typeface="Corbel" pitchFamily="34" charset="0"/>
              </a:rPr>
              <a:t>korišćenje tonske dokumentacije</a:t>
            </a:r>
          </a:p>
          <a:p>
            <a:pPr marL="1615250" lvl="5" indent="-363538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pl-PL" sz="2200" dirty="0">
                <a:latin typeface="Corbel" pitchFamily="34" charset="0"/>
              </a:rPr>
              <a:t>snimanje zvučnih efekata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8077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Obezbeđivanje muzike i tonskih efekata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2143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800" y="92544"/>
            <a:ext cx="4828756" cy="682857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132361"/>
            <a:ext cx="4755968" cy="6725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920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5999" y="132869"/>
            <a:ext cx="4724399" cy="668099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5400" y="124910"/>
            <a:ext cx="4730028" cy="6688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377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163918"/>
            <a:ext cx="4648200" cy="657324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9342" y="163919"/>
            <a:ext cx="4648200" cy="6573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927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152400"/>
            <a:ext cx="4700976" cy="664787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1" y="152402"/>
            <a:ext cx="4700976" cy="6647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022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5400" y="24014"/>
            <a:ext cx="4746723" cy="671315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0685" y="55181"/>
            <a:ext cx="4725936" cy="6681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538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8007" y="102445"/>
            <a:ext cx="4692505" cy="663472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55583"/>
            <a:ext cx="4724400" cy="6681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374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5400" y="59051"/>
            <a:ext cx="4778308" cy="675426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12997" y="81716"/>
            <a:ext cx="4778307" cy="6757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2852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2" y="128308"/>
            <a:ext cx="4719410" cy="667806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5400" y="135251"/>
            <a:ext cx="4724400" cy="6678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4319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8083" y="1524000"/>
            <a:ext cx="9815834" cy="523875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95250"/>
            <a:ext cx="8001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Režija tonskog studija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285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6200" y="1562100"/>
            <a:ext cx="6959600" cy="521970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1" y="76200"/>
            <a:ext cx="32766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Tonska režija</a:t>
            </a:r>
            <a:endParaRPr lang="en-US" sz="36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005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5636" y="1562101"/>
            <a:ext cx="9220727" cy="5181599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Tonski studio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755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9685" y="4125071"/>
            <a:ext cx="4723915" cy="265673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8634" y="1600199"/>
            <a:ext cx="4353967" cy="244867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4115" y="4125070"/>
            <a:ext cx="4723076" cy="265673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1600199"/>
            <a:ext cx="3264895" cy="2448671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52400" y="76200"/>
            <a:ext cx="97536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Izvođači u tonskom studiju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671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9366" y="1499509"/>
            <a:ext cx="8137067" cy="5306782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10506075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Tonska režija</a:t>
            </a:r>
            <a:endParaRPr lang="en-US" sz="36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843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60677" y="1572863"/>
            <a:ext cx="7270645" cy="5208937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52400" y="76200"/>
            <a:ext cx="10429875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r-Latn-RS" sz="36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U pauzi predavanja ...</a:t>
            </a:r>
            <a:endParaRPr lang="en-US" sz="3600" b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102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4199</TotalTime>
  <Words>744</Words>
  <Application>Microsoft Office PowerPoint</Application>
  <PresentationFormat>Widescreen</PresentationFormat>
  <Paragraphs>619</Paragraphs>
  <Slides>37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4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Obezbeđivanje muzike i tonskih efekata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Izbor i nabavka VTR materijala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Obezbeđivanje prostorno-tehničkih  i kadrovskih kapaciteta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Formiranje punog sastava proizvodne ekipe</vt:lpstr>
      <vt:lpstr>PowerPoint Presentation</vt:lpstr>
      <vt:lpstr>PowerPoint Presentation</vt:lpstr>
      <vt:lpstr>Izrada špice, džinglova, foršpana i  potrebne el.grafičke opreme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1238</cp:revision>
  <dcterms:created xsi:type="dcterms:W3CDTF">2006-08-16T00:00:00Z</dcterms:created>
  <dcterms:modified xsi:type="dcterms:W3CDTF">2024-08-05T12:09:57Z</dcterms:modified>
</cp:coreProperties>
</file>