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7"/>
  </p:notesMasterIdLst>
  <p:sldIdLst>
    <p:sldId id="256" r:id="rId2"/>
    <p:sldId id="367" r:id="rId3"/>
    <p:sldId id="402" r:id="rId4"/>
    <p:sldId id="385" r:id="rId5"/>
    <p:sldId id="386" r:id="rId6"/>
    <p:sldId id="407" r:id="rId7"/>
    <p:sldId id="404" r:id="rId8"/>
    <p:sldId id="412" r:id="rId9"/>
    <p:sldId id="388" r:id="rId10"/>
    <p:sldId id="408" r:id="rId11"/>
    <p:sldId id="409" r:id="rId12"/>
    <p:sldId id="410" r:id="rId13"/>
    <p:sldId id="411" r:id="rId14"/>
    <p:sldId id="413" r:id="rId15"/>
    <p:sldId id="422" r:id="rId16"/>
    <p:sldId id="414" r:id="rId17"/>
    <p:sldId id="420" r:id="rId18"/>
    <p:sldId id="419" r:id="rId19"/>
    <p:sldId id="416" r:id="rId20"/>
    <p:sldId id="423" r:id="rId21"/>
    <p:sldId id="425" r:id="rId22"/>
    <p:sldId id="426" r:id="rId23"/>
    <p:sldId id="427" r:id="rId24"/>
    <p:sldId id="428" r:id="rId25"/>
    <p:sldId id="436" r:id="rId26"/>
    <p:sldId id="439" r:id="rId27"/>
    <p:sldId id="429" r:id="rId28"/>
    <p:sldId id="430" r:id="rId29"/>
    <p:sldId id="442" r:id="rId30"/>
    <p:sldId id="432" r:id="rId31"/>
    <p:sldId id="438" r:id="rId32"/>
    <p:sldId id="441" r:id="rId33"/>
    <p:sldId id="433" r:id="rId34"/>
    <p:sldId id="435" r:id="rId35"/>
    <p:sldId id="440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05-Aug-24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5000"/>
            <a:ext cx="8382000" cy="5334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Formiranje užeg dela ekipe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609600"/>
            <a:ext cx="118872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16200" y="1533525"/>
            <a:ext cx="6959600" cy="52197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Potencijalni prostor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3683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0031" y="1579960"/>
            <a:ext cx="9511937" cy="520184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Eksterijer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99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5967" y="1562101"/>
            <a:ext cx="5240066" cy="525779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Eksterijer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006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6342" y="1570560"/>
            <a:ext cx="9759315" cy="520171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Izgrađeni objekat u studiju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479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650" y="1524000"/>
            <a:ext cx="7886700" cy="52578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104965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Javni objekat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38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4081" y="1524000"/>
            <a:ext cx="7843838" cy="522922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Enterijer 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063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4561" y="1496363"/>
            <a:ext cx="7402878" cy="5285437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TV studio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4288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0326" y="1533715"/>
            <a:ext cx="7891347" cy="525761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EFP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834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141" y="1828800"/>
            <a:ext cx="11869717" cy="46482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RK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855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129" y="1552575"/>
            <a:ext cx="11241741" cy="52578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Potencijalni prostor -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586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447800"/>
            <a:ext cx="10134600" cy="5410200"/>
          </a:xfrm>
        </p:spPr>
        <p:txBody>
          <a:bodyPr>
            <a:normAutofit lnSpcReduction="10000"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2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Uži deo ekipe, pored članova autorske ekipe</a:t>
            </a:r>
            <a:r>
              <a:rPr lang="vi-VN" dirty="0">
                <a:latin typeface="Corbel" pitchFamily="34" charset="0"/>
              </a:rPr>
              <a:t> čine:</a:t>
            </a:r>
            <a:endParaRPr lang="sr-Latn-RS" dirty="0">
              <a:latin typeface="Corbel" pitchFamily="34" charset="0"/>
            </a:endParaRPr>
          </a:p>
          <a:p>
            <a:pPr marL="1619250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organizator</a:t>
            </a:r>
          </a:p>
          <a:p>
            <a:pPr marL="1619250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pomoćnik režije</a:t>
            </a:r>
          </a:p>
          <a:p>
            <a:pPr marL="1619250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sekretar režije</a:t>
            </a:r>
          </a:p>
          <a:p>
            <a:pPr marL="1619250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glavni kamerman</a:t>
            </a:r>
          </a:p>
          <a:p>
            <a:pPr marL="1619250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video mikser</a:t>
            </a:r>
          </a:p>
          <a:p>
            <a:pPr marL="1619250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rekviziter</a:t>
            </a:r>
          </a:p>
          <a:p>
            <a:pPr marL="1619250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garderober</a:t>
            </a:r>
          </a:p>
          <a:p>
            <a:pPr marL="1619250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majstor tona</a:t>
            </a:r>
          </a:p>
          <a:p>
            <a:pPr marL="1619250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rasvetljivač</a:t>
            </a:r>
          </a:p>
          <a:p>
            <a:pPr marL="1619250" lvl="4" indent="-276225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vi-VN" sz="2200" dirty="0">
                <a:latin typeface="Corbel" pitchFamily="34" charset="0"/>
              </a:rPr>
              <a:t>tehničko vođstvo</a:t>
            </a: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800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" y="76200"/>
            <a:ext cx="9982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Formiranje užeg dela ekipe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5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2650" y="1524000"/>
            <a:ext cx="7886700" cy="52578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Potencijalni prostor –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 1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342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56639" y="1535499"/>
            <a:ext cx="7878722" cy="5246301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Potencijalni prostor –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 2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9925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6414" y="1500235"/>
            <a:ext cx="7962972" cy="530533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Potencijalni prostor –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 3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598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36934" y="1571625"/>
            <a:ext cx="9518132" cy="51816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Potencijalni prostor –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 4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0338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Ulazni podaci za potrebe produkcije -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57400" y="1752600"/>
            <a:ext cx="8458200" cy="41476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Wingdings" pitchFamily="2" charset="2"/>
              <a:buChar char="q"/>
            </a:pPr>
            <a:r>
              <a:rPr lang="sr-Latn-CS" sz="2400" b="1" dirty="0">
                <a:latin typeface="+mj-lt"/>
                <a:ea typeface="Arial"/>
                <a:cs typeface="Times New Roman"/>
              </a:rPr>
              <a:t>OBJEKAT</a:t>
            </a:r>
            <a:endParaRPr lang="en-US" sz="2400" dirty="0">
              <a:latin typeface="+mj-lt"/>
              <a:ea typeface="Arial"/>
              <a:cs typeface="Times New Roman"/>
            </a:endParaRPr>
          </a:p>
          <a:p>
            <a:pPr marL="714375" indent="-266700">
              <a:lnSpc>
                <a:spcPct val="150000"/>
              </a:lnSpc>
              <a:buFont typeface="Wingdings"/>
              <a:buChar char=""/>
            </a:pPr>
            <a:r>
              <a:rPr lang="sr-Latn-CS" sz="2200" dirty="0">
                <a:latin typeface="+mj-lt"/>
                <a:ea typeface="Arial"/>
                <a:cs typeface="Times New Roman"/>
              </a:rPr>
              <a:t>Dimenzije (š </a:t>
            </a:r>
            <a:r>
              <a:rPr lang="sr-Latn-CS" dirty="0">
                <a:latin typeface="+mj-lt"/>
                <a:ea typeface="Arial"/>
                <a:cs typeface="Times New Roman"/>
              </a:rPr>
              <a:t>x</a:t>
            </a:r>
            <a:r>
              <a:rPr lang="sr-Latn-CS" sz="2200" dirty="0">
                <a:latin typeface="+mj-lt"/>
                <a:ea typeface="Arial"/>
                <a:cs typeface="Times New Roman"/>
              </a:rPr>
              <a:t> d </a:t>
            </a:r>
            <a:r>
              <a:rPr lang="sr-Latn-CS" dirty="0">
                <a:latin typeface="+mj-lt"/>
                <a:ea typeface="Arial"/>
                <a:cs typeface="Times New Roman"/>
              </a:rPr>
              <a:t>x</a:t>
            </a:r>
            <a:r>
              <a:rPr lang="sr-Latn-CS" sz="2200" dirty="0">
                <a:latin typeface="+mj-lt"/>
                <a:ea typeface="Arial"/>
                <a:cs typeface="Times New Roman"/>
              </a:rPr>
              <a:t> v) sa tlocrtom</a:t>
            </a:r>
            <a:endParaRPr lang="en-US" sz="2200" dirty="0">
              <a:latin typeface="+mj-lt"/>
              <a:ea typeface="Arial"/>
              <a:cs typeface="Times New Roman"/>
            </a:endParaRPr>
          </a:p>
          <a:p>
            <a:pPr marL="714375" indent="-266700">
              <a:lnSpc>
                <a:spcPct val="150000"/>
              </a:lnSpc>
              <a:buFont typeface="Wingdings"/>
              <a:buChar char=""/>
            </a:pPr>
            <a:r>
              <a:rPr lang="sr-Latn-CS" sz="2200" dirty="0">
                <a:latin typeface="+mj-lt"/>
                <a:ea typeface="Arial"/>
                <a:cs typeface="Times New Roman"/>
              </a:rPr>
              <a:t>Jačina struje i priključak + dežurni električar </a:t>
            </a:r>
            <a:endParaRPr lang="en-US" sz="2200" dirty="0">
              <a:latin typeface="Arial"/>
              <a:ea typeface="Arial"/>
              <a:cs typeface="Times New Roman"/>
            </a:endParaRPr>
          </a:p>
          <a:p>
            <a:pPr marL="714375" indent="-266700">
              <a:lnSpc>
                <a:spcPct val="150000"/>
              </a:lnSpc>
              <a:buFont typeface="Wingdings"/>
              <a:buChar char=""/>
            </a:pPr>
            <a:r>
              <a:rPr lang="sr-Latn-CS" sz="2200" dirty="0">
                <a:latin typeface="+mj-lt"/>
                <a:ea typeface="Arial"/>
                <a:cs typeface="Times New Roman"/>
              </a:rPr>
              <a:t>Stolice za goste (100 – 150)</a:t>
            </a:r>
            <a:endParaRPr lang="en-US" sz="2200" dirty="0">
              <a:latin typeface="Arial"/>
              <a:ea typeface="Arial"/>
              <a:cs typeface="Times New Roman"/>
            </a:endParaRPr>
          </a:p>
          <a:p>
            <a:pPr marL="714375" indent="-266700">
              <a:lnSpc>
                <a:spcPct val="150000"/>
              </a:lnSpc>
              <a:buFont typeface="Wingdings"/>
              <a:buChar char=""/>
            </a:pPr>
            <a:r>
              <a:rPr lang="sr-Latn-CS" sz="2200" dirty="0">
                <a:latin typeface="+mj-lt"/>
                <a:ea typeface="Arial"/>
                <a:cs typeface="Times New Roman"/>
              </a:rPr>
              <a:t>Praktikable za kameru total (2 </a:t>
            </a:r>
            <a:r>
              <a:rPr lang="sr-Latn-CS" dirty="0">
                <a:latin typeface="+mj-lt"/>
                <a:ea typeface="Arial"/>
                <a:cs typeface="Times New Roman"/>
              </a:rPr>
              <a:t>x</a:t>
            </a:r>
            <a:r>
              <a:rPr lang="sr-Latn-CS" sz="2200" dirty="0">
                <a:latin typeface="+mj-lt"/>
                <a:ea typeface="Arial"/>
                <a:cs typeface="Times New Roman"/>
              </a:rPr>
              <a:t> 2 </a:t>
            </a:r>
            <a:r>
              <a:rPr lang="sr-Latn-CS" dirty="0">
                <a:latin typeface="+mj-lt"/>
                <a:ea typeface="Arial"/>
                <a:cs typeface="Times New Roman"/>
              </a:rPr>
              <a:t>x</a:t>
            </a:r>
            <a:r>
              <a:rPr lang="sr-Latn-CS" sz="2200" dirty="0">
                <a:latin typeface="+mj-lt"/>
                <a:ea typeface="Arial"/>
                <a:cs typeface="Times New Roman"/>
              </a:rPr>
              <a:t> 0,5)</a:t>
            </a:r>
            <a:endParaRPr lang="en-US" sz="2200" dirty="0">
              <a:latin typeface="Arial"/>
              <a:ea typeface="Arial"/>
              <a:cs typeface="Times New Roman"/>
            </a:endParaRPr>
          </a:p>
          <a:p>
            <a:pPr marL="714375" indent="-266700">
              <a:lnSpc>
                <a:spcPct val="150000"/>
              </a:lnSpc>
              <a:buFont typeface="Wingdings"/>
              <a:buChar char=""/>
            </a:pPr>
            <a:r>
              <a:rPr lang="sr-Latn-CS" sz="2200" dirty="0">
                <a:latin typeface="+mj-lt"/>
                <a:ea typeface="Arial"/>
                <a:cs typeface="Times New Roman"/>
              </a:rPr>
              <a:t>Pozicija za režiju</a:t>
            </a:r>
            <a:endParaRPr lang="en-US" sz="2200" dirty="0">
              <a:latin typeface="Arial"/>
              <a:ea typeface="Arial"/>
              <a:cs typeface="Times New Roman"/>
            </a:endParaRPr>
          </a:p>
          <a:p>
            <a:pPr marL="714375" indent="-266700">
              <a:lnSpc>
                <a:spcPct val="150000"/>
              </a:lnSpc>
              <a:buFont typeface="Wingdings"/>
              <a:buChar char=""/>
            </a:pPr>
            <a:r>
              <a:rPr lang="sr-Latn-CS" sz="2200" dirty="0">
                <a:latin typeface="+mj-lt"/>
                <a:ea typeface="Arial"/>
                <a:cs typeface="Times New Roman"/>
              </a:rPr>
              <a:t>Pozicija za kabine prevodioca</a:t>
            </a:r>
            <a:endParaRPr lang="en-US" sz="2200" dirty="0">
              <a:latin typeface="Arial"/>
              <a:ea typeface="Arial"/>
              <a:cs typeface="Times New Roman"/>
            </a:endParaRPr>
          </a:p>
          <a:p>
            <a:pPr marL="714375" indent="-266700">
              <a:lnSpc>
                <a:spcPct val="150000"/>
              </a:lnSpc>
              <a:spcAft>
                <a:spcPts val="1000"/>
              </a:spcAft>
              <a:buFont typeface="Wingdings"/>
              <a:buChar char=""/>
            </a:pPr>
            <a:r>
              <a:rPr lang="sr-Latn-CS" sz="2200" dirty="0">
                <a:latin typeface="+mj-lt"/>
                <a:ea typeface="Arial"/>
                <a:cs typeface="Times New Roman"/>
              </a:rPr>
              <a:t>Prostorija za šminkernicu i garderobu</a:t>
            </a:r>
            <a:endParaRPr lang="en-US" sz="2200" dirty="0">
              <a:latin typeface="+mj-lt"/>
              <a:ea typeface="Arial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8018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Tx/>
              <a:buFont typeface="Wingdings" pitchFamily="2" charset="2"/>
              <a:buChar char="q"/>
            </a:pPr>
            <a:endParaRPr lang="sr-Latn-CS" sz="1900" b="1" dirty="0">
              <a:latin typeface="+mj-lt"/>
              <a:ea typeface="Arial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Tx/>
              <a:buFont typeface="Wingdings" pitchFamily="2" charset="2"/>
              <a:buChar char="q"/>
            </a:pPr>
            <a:r>
              <a:rPr lang="sr-Latn-CS" sz="2400" b="1" dirty="0">
                <a:latin typeface="+mj-lt"/>
                <a:ea typeface="Arial"/>
                <a:cs typeface="Times New Roman"/>
              </a:rPr>
              <a:t>LOKACIJA</a:t>
            </a:r>
            <a:endParaRPr lang="en-US" sz="2400" b="1" dirty="0">
              <a:latin typeface="+mj-lt"/>
              <a:ea typeface="Arial"/>
              <a:cs typeface="Times New Roman"/>
            </a:endParaRPr>
          </a:p>
          <a:p>
            <a:pPr marL="1076325" indent="-266700">
              <a:lnSpc>
                <a:spcPct val="115000"/>
              </a:lnSpc>
              <a:buClrTx/>
              <a:buFont typeface="Wingdings"/>
              <a:buChar char=""/>
            </a:pPr>
            <a:r>
              <a:rPr lang="sr-Latn-CS" sz="2200" dirty="0">
                <a:latin typeface="+mj-lt"/>
                <a:ea typeface="Arial"/>
                <a:cs typeface="Times New Roman"/>
              </a:rPr>
              <a:t>Prilaz naših vozila</a:t>
            </a:r>
            <a:endParaRPr lang="en-US" sz="2200" dirty="0">
              <a:latin typeface="+mj-lt"/>
              <a:ea typeface="Arial"/>
              <a:cs typeface="Times New Roman"/>
            </a:endParaRPr>
          </a:p>
          <a:p>
            <a:pPr marL="1524000" lvl="1" indent="-266700">
              <a:lnSpc>
                <a:spcPct val="115000"/>
              </a:lnSpc>
              <a:buClrTx/>
              <a:buFont typeface="Arial" pitchFamily="34" charset="0"/>
              <a:buChar char="•"/>
            </a:pPr>
            <a:r>
              <a:rPr lang="sr-Latn-CS" sz="2200" dirty="0">
                <a:latin typeface="+mj-lt"/>
                <a:ea typeface="Arial"/>
                <a:cs typeface="Times New Roman"/>
              </a:rPr>
              <a:t>Kamion dekora (nosivost, š </a:t>
            </a:r>
            <a:r>
              <a:rPr lang="sr-Latn-CS" sz="1800" dirty="0">
                <a:latin typeface="+mj-lt"/>
                <a:ea typeface="Arial"/>
                <a:cs typeface="Times New Roman"/>
              </a:rPr>
              <a:t>x</a:t>
            </a:r>
            <a:r>
              <a:rPr lang="sr-Latn-CS" sz="2200" dirty="0">
                <a:latin typeface="+mj-lt"/>
                <a:ea typeface="Arial"/>
                <a:cs typeface="Times New Roman"/>
              </a:rPr>
              <a:t> v </a:t>
            </a:r>
            <a:r>
              <a:rPr lang="sr-Latn-CS" sz="1800" dirty="0">
                <a:latin typeface="+mj-lt"/>
                <a:ea typeface="Arial"/>
                <a:cs typeface="Times New Roman"/>
              </a:rPr>
              <a:t>x</a:t>
            </a:r>
            <a:r>
              <a:rPr lang="sr-Latn-CS" sz="2200" dirty="0">
                <a:latin typeface="+mj-lt"/>
                <a:ea typeface="Arial"/>
                <a:cs typeface="Times New Roman"/>
              </a:rPr>
              <a:t> d)</a:t>
            </a:r>
            <a:endParaRPr lang="en-US" sz="2200" dirty="0">
              <a:latin typeface="+mj-lt"/>
              <a:ea typeface="Arial"/>
              <a:cs typeface="Times New Roman"/>
            </a:endParaRPr>
          </a:p>
          <a:p>
            <a:pPr marL="1524000" lvl="1" indent="-266700">
              <a:lnSpc>
                <a:spcPct val="115000"/>
              </a:lnSpc>
              <a:buClrTx/>
              <a:buFont typeface="Arial" pitchFamily="34" charset="0"/>
              <a:buChar char="•"/>
            </a:pPr>
            <a:r>
              <a:rPr lang="sr-Latn-CS" sz="2200" dirty="0">
                <a:latin typeface="+mj-lt"/>
                <a:ea typeface="Arial"/>
                <a:cs typeface="Times New Roman"/>
              </a:rPr>
              <a:t>Kombi rasvete (nosivost, š </a:t>
            </a:r>
            <a:r>
              <a:rPr lang="sr-Latn-CS" sz="1800" dirty="0">
                <a:latin typeface="+mj-lt"/>
                <a:ea typeface="Arial"/>
                <a:cs typeface="Times New Roman"/>
              </a:rPr>
              <a:t>x</a:t>
            </a:r>
            <a:r>
              <a:rPr lang="sr-Latn-CS" sz="2200" dirty="0">
                <a:latin typeface="+mj-lt"/>
                <a:ea typeface="Arial"/>
                <a:cs typeface="Times New Roman"/>
              </a:rPr>
              <a:t> v </a:t>
            </a:r>
            <a:r>
              <a:rPr lang="sr-Latn-CS" sz="1800" dirty="0">
                <a:latin typeface="+mj-lt"/>
                <a:ea typeface="Arial"/>
                <a:cs typeface="Times New Roman"/>
              </a:rPr>
              <a:t>x</a:t>
            </a:r>
            <a:r>
              <a:rPr lang="sr-Latn-CS" sz="2200" dirty="0">
                <a:latin typeface="+mj-lt"/>
                <a:ea typeface="Arial"/>
                <a:cs typeface="Times New Roman"/>
              </a:rPr>
              <a:t> d)</a:t>
            </a:r>
            <a:endParaRPr lang="en-US" sz="2200" dirty="0">
              <a:latin typeface="+mj-lt"/>
              <a:ea typeface="Arial"/>
              <a:cs typeface="Times New Roman"/>
            </a:endParaRPr>
          </a:p>
          <a:p>
            <a:pPr marL="1524000" lvl="1" indent="-266700">
              <a:lnSpc>
                <a:spcPct val="115000"/>
              </a:lnSpc>
              <a:buClrTx/>
              <a:buFont typeface="Arial" pitchFamily="34" charset="0"/>
              <a:buChar char="•"/>
            </a:pPr>
            <a:r>
              <a:rPr lang="sr-Latn-CS" sz="2200" dirty="0">
                <a:latin typeface="+mj-lt"/>
                <a:ea typeface="Arial"/>
                <a:cs typeface="Times New Roman"/>
              </a:rPr>
              <a:t>Kombi TV tehnike (nosivost, š </a:t>
            </a:r>
            <a:r>
              <a:rPr lang="sr-Latn-CS" sz="1800" dirty="0">
                <a:latin typeface="+mj-lt"/>
                <a:ea typeface="Arial"/>
                <a:cs typeface="Times New Roman"/>
              </a:rPr>
              <a:t>x</a:t>
            </a:r>
            <a:r>
              <a:rPr lang="sr-Latn-CS" sz="2200" dirty="0">
                <a:latin typeface="+mj-lt"/>
                <a:ea typeface="Arial"/>
                <a:cs typeface="Times New Roman"/>
              </a:rPr>
              <a:t> v </a:t>
            </a:r>
            <a:r>
              <a:rPr lang="sr-Latn-CS" sz="1800" dirty="0">
                <a:latin typeface="+mj-lt"/>
                <a:ea typeface="Arial"/>
                <a:cs typeface="Times New Roman"/>
              </a:rPr>
              <a:t>x</a:t>
            </a:r>
            <a:r>
              <a:rPr lang="sr-Latn-CS" sz="2200" dirty="0">
                <a:latin typeface="+mj-lt"/>
                <a:ea typeface="Arial"/>
                <a:cs typeface="Times New Roman"/>
              </a:rPr>
              <a:t> d)</a:t>
            </a:r>
            <a:endParaRPr lang="en-US" sz="2200" dirty="0">
              <a:latin typeface="+mj-lt"/>
              <a:ea typeface="Arial"/>
              <a:cs typeface="Times New Roman"/>
            </a:endParaRPr>
          </a:p>
          <a:p>
            <a:pPr marL="1524000" lvl="1" indent="-266700">
              <a:lnSpc>
                <a:spcPct val="115000"/>
              </a:lnSpc>
              <a:buClrTx/>
              <a:buFont typeface="Arial" pitchFamily="34" charset="0"/>
              <a:buChar char="•"/>
            </a:pPr>
            <a:r>
              <a:rPr lang="sr-Latn-CS" sz="2200" dirty="0">
                <a:latin typeface="+mj-lt"/>
                <a:ea typeface="Arial"/>
                <a:cs typeface="Times New Roman"/>
              </a:rPr>
              <a:t>Kombi opreme za simultano (nosivost, š </a:t>
            </a:r>
            <a:r>
              <a:rPr lang="sr-Latn-CS" sz="1800" dirty="0">
                <a:latin typeface="+mj-lt"/>
                <a:ea typeface="Arial"/>
                <a:cs typeface="Times New Roman"/>
              </a:rPr>
              <a:t>x</a:t>
            </a:r>
            <a:r>
              <a:rPr lang="sr-Latn-CS" sz="2200" dirty="0">
                <a:latin typeface="+mj-lt"/>
                <a:ea typeface="Arial"/>
                <a:cs typeface="Times New Roman"/>
              </a:rPr>
              <a:t> v </a:t>
            </a:r>
            <a:r>
              <a:rPr lang="sr-Latn-CS" sz="1800" dirty="0">
                <a:latin typeface="+mj-lt"/>
                <a:ea typeface="Arial"/>
                <a:cs typeface="Times New Roman"/>
              </a:rPr>
              <a:t>x</a:t>
            </a:r>
            <a:r>
              <a:rPr lang="sr-Latn-CS" sz="2200" dirty="0">
                <a:latin typeface="+mj-lt"/>
                <a:ea typeface="Arial"/>
                <a:cs typeface="Times New Roman"/>
              </a:rPr>
              <a:t> d)</a:t>
            </a:r>
            <a:endParaRPr lang="en-US" sz="2200" dirty="0">
              <a:latin typeface="+mj-lt"/>
              <a:ea typeface="Arial"/>
              <a:cs typeface="Times New Roman"/>
            </a:endParaRPr>
          </a:p>
          <a:p>
            <a:pPr marL="137160" indent="0">
              <a:lnSpc>
                <a:spcPct val="115000"/>
              </a:lnSpc>
              <a:buNone/>
            </a:pPr>
            <a:r>
              <a:rPr lang="sr-Latn-CS" sz="1800" dirty="0">
                <a:latin typeface="+mj-lt"/>
                <a:ea typeface="Arial"/>
                <a:cs typeface="Times New Roman"/>
              </a:rPr>
              <a:t> </a:t>
            </a:r>
            <a:endParaRPr lang="en-US" sz="1800" dirty="0">
              <a:latin typeface="+mj-lt"/>
              <a:ea typeface="Arial"/>
              <a:cs typeface="Times New Roman"/>
            </a:endParaRPr>
          </a:p>
          <a:p>
            <a:pPr marL="1076325" indent="-266700">
              <a:lnSpc>
                <a:spcPct val="115000"/>
              </a:lnSpc>
              <a:spcAft>
                <a:spcPts val="1000"/>
              </a:spcAft>
              <a:buClrTx/>
              <a:buFont typeface="Wingdings" pitchFamily="2" charset="2"/>
              <a:buChar char="ü"/>
            </a:pPr>
            <a:r>
              <a:rPr lang="sr-Latn-CS" sz="2200" dirty="0">
                <a:latin typeface="+mj-lt"/>
                <a:ea typeface="Arial"/>
                <a:cs typeface="Times New Roman"/>
              </a:rPr>
              <a:t>Parking za naša vozila</a:t>
            </a:r>
            <a:endParaRPr lang="hr-HR" sz="2200" dirty="0">
              <a:latin typeface="+mj-lt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2200" dirty="0">
              <a:latin typeface="+mj-lt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2200" dirty="0">
              <a:latin typeface="+mj-lt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endParaRPr lang="hr-HR" sz="2200" dirty="0">
              <a:latin typeface="+mj-lt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endParaRPr lang="hr-HR" sz="2200" dirty="0">
              <a:latin typeface="+mj-lt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endParaRPr lang="hr-HR" sz="2200" dirty="0">
              <a:latin typeface="+mj-lt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endParaRPr lang="hr-HR" sz="2200" dirty="0">
              <a:latin typeface="+mj-lt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endParaRPr lang="hr-HR" sz="2200" dirty="0">
              <a:latin typeface="+mj-lt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endParaRPr lang="hr-HR" sz="2200" dirty="0">
              <a:latin typeface="+mj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Ulazni podaci za potrebe produkcije -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223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118872" indent="0">
              <a:lnSpc>
                <a:spcPct val="115000"/>
              </a:lnSpc>
              <a:spcAft>
                <a:spcPts val="1000"/>
              </a:spcAft>
              <a:buClrTx/>
              <a:buNone/>
            </a:pPr>
            <a:endParaRPr lang="sr-Latn-CS" sz="1900" b="1" dirty="0">
              <a:latin typeface="+mj-lt"/>
              <a:ea typeface="Arial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Tx/>
              <a:buFont typeface="Wingdings" pitchFamily="2" charset="2"/>
              <a:buChar char="q"/>
            </a:pPr>
            <a:endParaRPr lang="sr-Latn-RS" sz="1900" b="1" dirty="0">
              <a:latin typeface="+mj-lt"/>
              <a:ea typeface="Arial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buClrTx/>
              <a:buFont typeface="Wingdings" pitchFamily="2" charset="2"/>
              <a:buChar char="q"/>
            </a:pPr>
            <a:r>
              <a:rPr lang="sr-Latn-RS" sz="2400" b="1" dirty="0">
                <a:latin typeface="+mj-lt"/>
                <a:ea typeface="Arial"/>
                <a:cs typeface="Times New Roman"/>
              </a:rPr>
              <a:t>NAPOMENE</a:t>
            </a:r>
            <a:endParaRPr lang="en-US" sz="2400" b="1" dirty="0">
              <a:latin typeface="+mj-lt"/>
              <a:ea typeface="Arial"/>
              <a:cs typeface="Times New Roman"/>
            </a:endParaRPr>
          </a:p>
          <a:p>
            <a:pPr marL="1076325" indent="-266700">
              <a:lnSpc>
                <a:spcPct val="150000"/>
              </a:lnSpc>
              <a:buClrTx/>
              <a:buFont typeface="Wingdings"/>
              <a:buChar char=""/>
            </a:pPr>
            <a:r>
              <a:rPr lang="sr-Latn-RS" sz="2200" dirty="0">
                <a:latin typeface="+mj-lt"/>
                <a:ea typeface="Arial"/>
                <a:cs typeface="Times New Roman"/>
              </a:rPr>
              <a:t>Vreme ulaska u objekat</a:t>
            </a:r>
          </a:p>
          <a:p>
            <a:pPr marL="1076325" indent="-266700">
              <a:lnSpc>
                <a:spcPct val="150000"/>
              </a:lnSpc>
              <a:buClrTx/>
              <a:buFont typeface="Wingdings"/>
              <a:buChar char=""/>
            </a:pPr>
            <a:r>
              <a:rPr lang="sr-Latn-RS" sz="2200" dirty="0">
                <a:latin typeface="+mj-lt"/>
                <a:ea typeface="Arial"/>
                <a:cs typeface="Times New Roman"/>
              </a:rPr>
              <a:t>Flaširana voda za goste</a:t>
            </a:r>
          </a:p>
          <a:p>
            <a:pPr marL="1076325" indent="-266700">
              <a:lnSpc>
                <a:spcPct val="150000"/>
              </a:lnSpc>
              <a:buClrTx/>
              <a:buFont typeface="Wingdings"/>
              <a:buChar char=""/>
            </a:pPr>
            <a:r>
              <a:rPr lang="sr-Latn-RS" sz="2200" dirty="0">
                <a:latin typeface="+mj-lt"/>
                <a:ea typeface="Arial"/>
                <a:cs typeface="Times New Roman"/>
              </a:rPr>
              <a:t>Dežurni električar (tokom priključenja i tokom snimanja)</a:t>
            </a:r>
            <a:endParaRPr lang="en-US" sz="2200" dirty="0">
              <a:latin typeface="+mj-lt"/>
              <a:ea typeface="Arial"/>
              <a:cs typeface="Times New Roman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1800" dirty="0">
              <a:latin typeface="+mj-lt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hr-HR" sz="1800" dirty="0">
              <a:latin typeface="+mj-lt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endParaRPr lang="hr-HR" sz="1800" dirty="0">
              <a:latin typeface="+mj-lt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endParaRPr lang="hr-HR" sz="1800" dirty="0">
              <a:latin typeface="+mj-lt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endParaRPr lang="hr-HR" sz="1800" dirty="0">
              <a:latin typeface="+mj-lt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endParaRPr lang="hr-HR" sz="1800" dirty="0">
              <a:latin typeface="+mj-lt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endParaRPr lang="hr-HR" sz="1800" dirty="0">
              <a:latin typeface="+mj-lt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endParaRPr lang="hr-HR" sz="1800" dirty="0">
              <a:latin typeface="+mj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Ulazni podaci za potrebe produkcije -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688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8100" y="1504950"/>
            <a:ext cx="7035800" cy="527685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Izviđanje objekta -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03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7400" y="123080"/>
            <a:ext cx="5105400" cy="667777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Tlocrt prostora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12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6199"/>
          <a:stretch/>
        </p:blipFill>
        <p:spPr>
          <a:xfrm>
            <a:off x="1573801" y="1562100"/>
            <a:ext cx="9044398" cy="5181600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Tlocrt prostora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4622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1252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upoznaju se sa programskim projektom, nakon čega se organizuje sastanak sa rediteljem i producentom</a:t>
            </a: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na sastanku, uži deo ekipe upoznaje se sa programsko-rediteljskom koncepcijom, pri čemu se svakom pojedinačno ukazuje na njegove zadatke u procesu realizacije TV emisije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p</a:t>
            </a:r>
            <a:r>
              <a:rPr lang="vi-VN" dirty="0">
                <a:latin typeface="Corbel" pitchFamily="34" charset="0"/>
              </a:rPr>
              <a:t>o izvršenoj podeli zadataka, utvrđuju se rokovi izvršenja pojedinih zadat</a:t>
            </a:r>
            <a:r>
              <a:rPr lang="sr-Latn-RS" dirty="0">
                <a:latin typeface="Corbel" pitchFamily="34" charset="0"/>
              </a:rPr>
              <a:t>a</a:t>
            </a:r>
            <a:r>
              <a:rPr lang="vi-VN" dirty="0">
                <a:latin typeface="Corbel" pitchFamily="34" charset="0"/>
              </a:rPr>
              <a:t>ka, kao i njihovi finansijsko-tehnološki elementi</a:t>
            </a:r>
            <a:endParaRPr lang="sr-Latn-RS" dirty="0">
              <a:latin typeface="Corbel" pitchFamily="34" charset="0"/>
            </a:endParaRP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vi članovi užeg dela ekipe, pristupaju neposrednom izvršavanju poslova pripreme proizvodnje, a po potrebi se konsultuju sa producentom, rediteljem, i članovima autorske ekipe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106025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Formiranje užeg dela ekipe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91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3601" y="103111"/>
            <a:ext cx="4648199" cy="6605633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Tlocrt scene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52069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1" y="76200"/>
            <a:ext cx="4689311" cy="6705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Pozicije u prostoru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27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7955"/>
          <a:stretch/>
        </p:blipFill>
        <p:spPr bwMode="auto">
          <a:xfrm>
            <a:off x="1754172" y="1537540"/>
            <a:ext cx="8595674" cy="5168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Pozicije u prostoru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042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090" y="1542484"/>
            <a:ext cx="7011820" cy="523931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Portabl režija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277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62601" y="133350"/>
            <a:ext cx="5000625" cy="66675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Portabl režija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0525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Plan realizacije - </a:t>
            </a:r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primer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5707" y="1610864"/>
            <a:ext cx="8440586" cy="51709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1588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5715000"/>
            <a:ext cx="9067800" cy="6096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Određivanje mesta i načina realizacije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7000" y="2895600"/>
            <a:ext cx="3702280" cy="20825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2146" y="76201"/>
            <a:ext cx="4121163" cy="265747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0356" y="76200"/>
            <a:ext cx="4286250" cy="265747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2145" y="2895600"/>
            <a:ext cx="4179998" cy="2082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95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0972800" cy="5410200"/>
          </a:xfrm>
        </p:spPr>
        <p:txBody>
          <a:bodyPr>
            <a:normAutofit fontScale="55000" lnSpcReduction="2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4400" dirty="0">
                <a:latin typeface="Corbel" pitchFamily="34" charset="0"/>
              </a:rPr>
              <a:t>Relizaciju je moguće baviti u TV studiju ili izvan TV centra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4400" dirty="0">
                <a:latin typeface="Corbel" pitchFamily="34" charset="0"/>
              </a:rPr>
              <a:t>Način realizacije: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1414082" lvl="4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4000" b="1" dirty="0">
                <a:solidFill>
                  <a:srgbClr val="C00000"/>
                </a:solidFill>
                <a:latin typeface="Corbel" pitchFamily="34" charset="0"/>
              </a:rPr>
              <a:t>snimanje radi kasnijeg emitovanja</a:t>
            </a:r>
          </a:p>
          <a:p>
            <a:pPr marL="1414082" lvl="4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4000" b="1" dirty="0">
                <a:solidFill>
                  <a:srgbClr val="C00000"/>
                </a:solidFill>
                <a:latin typeface="Corbel" pitchFamily="34" charset="0"/>
              </a:rPr>
              <a:t>direktan prenos – „uživo“</a:t>
            </a:r>
          </a:p>
          <a:p>
            <a:pPr marL="1050544" lvl="4" indent="0">
              <a:lnSpc>
                <a:spcPct val="12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1500" b="1" dirty="0">
              <a:solidFill>
                <a:srgbClr val="C00000"/>
              </a:solidFill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sz="4400" dirty="0">
                <a:latin typeface="Corbel" pitchFamily="34" charset="0"/>
              </a:rPr>
              <a:t>Mesto izvan TV centra:</a:t>
            </a:r>
          </a:p>
          <a:p>
            <a:pPr marL="1414082" lvl="4" indent="-363538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4000" dirty="0">
                <a:latin typeface="Corbel" pitchFamily="34" charset="0"/>
              </a:rPr>
              <a:t>predlog potencijalnih objekata dostavlja scenograf</a:t>
            </a:r>
          </a:p>
          <a:p>
            <a:pPr marL="1414082" lvl="4" indent="-363538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4000" dirty="0">
                <a:latin typeface="Corbel" pitchFamily="34" charset="0"/>
              </a:rPr>
              <a:t>scenograf sa rediteljem vrši selekciju – najuži izbor objekata</a:t>
            </a:r>
          </a:p>
          <a:p>
            <a:pPr marL="1414082" lvl="4" indent="-363538">
              <a:lnSpc>
                <a:spcPct val="16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4000" dirty="0">
                <a:latin typeface="Corbel" pitchFamily="34" charset="0"/>
              </a:rPr>
              <a:t>izviđanje objekata (objekte obilazi):</a:t>
            </a:r>
          </a:p>
          <a:p>
            <a:pPr marL="2017586" lvl="7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4000" dirty="0">
                <a:latin typeface="Corbel" pitchFamily="34" charset="0"/>
              </a:rPr>
              <a:t>scenograf</a:t>
            </a:r>
          </a:p>
          <a:p>
            <a:pPr marL="2017586" lvl="7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4000" dirty="0">
                <a:latin typeface="Corbel" pitchFamily="34" charset="0"/>
              </a:rPr>
              <a:t>reditelj</a:t>
            </a:r>
          </a:p>
          <a:p>
            <a:pPr marL="2017586" lvl="7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4000" dirty="0">
                <a:latin typeface="Corbel" pitchFamily="34" charset="0"/>
              </a:rPr>
              <a:t>direktor fotografije</a:t>
            </a:r>
          </a:p>
          <a:p>
            <a:pPr marL="2017586" lvl="7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4000" dirty="0">
                <a:latin typeface="Corbel" pitchFamily="34" charset="0"/>
              </a:rPr>
              <a:t>producent / organizator</a:t>
            </a: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>
                <a:latin typeface="Corbel" pitchFamily="34" charset="0"/>
              </a:rPr>
              <a:t> 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Određivanje mesta i načina realizacije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59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10572750" cy="5410200"/>
          </a:xfrm>
        </p:spPr>
        <p:txBody>
          <a:bodyPr>
            <a:normAutofit lnSpcReduction="10000"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Konačan izbor objekata od onih koji su ušli u najuži izbor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300" dirty="0">
              <a:latin typeface="Corbel" pitchFamily="34" charset="0"/>
            </a:endParaRPr>
          </a:p>
          <a:p>
            <a:pPr marL="1414082" lvl="4" indent="-363538">
              <a:lnSpc>
                <a:spcPct val="11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400" dirty="0">
                <a:latin typeface="Corbel" pitchFamily="34" charset="0"/>
              </a:rPr>
              <a:t>izviđanje objekata (objekte obilazi):</a:t>
            </a:r>
          </a:p>
          <a:p>
            <a:pPr marL="1050544" lvl="4" indent="0">
              <a:lnSpc>
                <a:spcPct val="110000"/>
              </a:lnSpc>
              <a:spcBef>
                <a:spcPts val="0"/>
              </a:spcBef>
              <a:buClrTx/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2017586" lvl="7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200" dirty="0">
                <a:latin typeface="Corbel" pitchFamily="34" charset="0"/>
              </a:rPr>
              <a:t>reditelj</a:t>
            </a:r>
          </a:p>
          <a:p>
            <a:pPr marL="2017586" lvl="7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200" dirty="0">
                <a:latin typeface="Corbel" pitchFamily="34" charset="0"/>
              </a:rPr>
              <a:t>scenograf</a:t>
            </a:r>
          </a:p>
          <a:p>
            <a:pPr marL="2017586" lvl="7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200" dirty="0">
                <a:latin typeface="Corbel" pitchFamily="34" charset="0"/>
              </a:rPr>
              <a:t>organizator ili producent</a:t>
            </a:r>
          </a:p>
          <a:p>
            <a:pPr marL="2017586" lvl="7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200" dirty="0">
                <a:latin typeface="Corbel" pitchFamily="34" charset="0"/>
              </a:rPr>
              <a:t>tehničko vođstvo</a:t>
            </a:r>
          </a:p>
          <a:p>
            <a:pPr marL="2017586" lvl="7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200" dirty="0">
                <a:latin typeface="Corbel" pitchFamily="34" charset="0"/>
              </a:rPr>
              <a:t>direktor fotografije</a:t>
            </a:r>
          </a:p>
          <a:p>
            <a:pPr marL="2017586" lvl="7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200" dirty="0">
                <a:latin typeface="Corbel" pitchFamily="34" charset="0"/>
              </a:rPr>
              <a:t>glavni kamerman</a:t>
            </a:r>
          </a:p>
          <a:p>
            <a:pPr marL="2017586" lvl="7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200" dirty="0">
                <a:latin typeface="Corbel" pitchFamily="34" charset="0"/>
              </a:rPr>
              <a:t>vođa ekipe rasvete</a:t>
            </a:r>
          </a:p>
          <a:p>
            <a:pPr marL="2017586" lvl="7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200" dirty="0">
                <a:latin typeface="Corbel" pitchFamily="34" charset="0"/>
              </a:rPr>
              <a:t>tonski snimatelj</a:t>
            </a:r>
          </a:p>
          <a:p>
            <a:pPr marL="2017586" lvl="7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vi-VN" sz="2200" dirty="0">
                <a:latin typeface="Corbel" pitchFamily="34" charset="0"/>
              </a:rPr>
              <a:t>tehničar prenosnih veza (samo za direktni prenos)</a:t>
            </a: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>
                <a:latin typeface="Corbel" pitchFamily="34" charset="0"/>
              </a:rPr>
              <a:t> 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Određivanje mesta i načina realizacije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477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10668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Na potencijalnom objektu utvrđuje se: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kreativno-tehnički uslovi</a:t>
            </a: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osnovni elementi za ispunjenje radnih zadataka</a:t>
            </a: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koordinacija pojedinačnih zahteva i odgovarajućih rešenja</a:t>
            </a:r>
          </a:p>
          <a:p>
            <a:pPr marL="1414082" lvl="4" indent="-363538">
              <a:lnSpc>
                <a:spcPct val="150000"/>
              </a:lnSpc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dirty="0">
                <a:latin typeface="Corbel" pitchFamily="34" charset="0"/>
              </a:rPr>
              <a:t>postojanje pratećih prostorija za rad (šminkernica, garderoba, toaleti ...)</a:t>
            </a: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Određivanje mesta i načina realizacije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44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1700" y="1549400"/>
            <a:ext cx="7848600" cy="5232400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Potencijalni prostor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574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01481" y="1497050"/>
            <a:ext cx="7912838" cy="527522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1057275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 Potencijalni prostor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90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3092</TotalTime>
  <Words>523</Words>
  <Application>Microsoft Office PowerPoint</Application>
  <PresentationFormat>Widescreen</PresentationFormat>
  <Paragraphs>452</Paragraphs>
  <Slides>35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Formiranje užeg dela ekipe</vt:lpstr>
      <vt:lpstr>PowerPoint Presentation</vt:lpstr>
      <vt:lpstr>PowerPoint Presentation</vt:lpstr>
      <vt:lpstr>Određivanje mesta i načina realizacije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990</cp:revision>
  <dcterms:created xsi:type="dcterms:W3CDTF">2006-08-16T00:00:00Z</dcterms:created>
  <dcterms:modified xsi:type="dcterms:W3CDTF">2024-08-05T11:32:28Z</dcterms:modified>
</cp:coreProperties>
</file>