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1"/>
  </p:notesMasterIdLst>
  <p:sldIdLst>
    <p:sldId id="586" r:id="rId2"/>
    <p:sldId id="588" r:id="rId3"/>
    <p:sldId id="585" r:id="rId4"/>
    <p:sldId id="662" r:id="rId5"/>
    <p:sldId id="661" r:id="rId6"/>
    <p:sldId id="660" r:id="rId7"/>
    <p:sldId id="665" r:id="rId8"/>
    <p:sldId id="664" r:id="rId9"/>
    <p:sldId id="589" r:id="rId10"/>
    <p:sldId id="590" r:id="rId11"/>
    <p:sldId id="591" r:id="rId12"/>
    <p:sldId id="669" r:id="rId13"/>
    <p:sldId id="668" r:id="rId14"/>
    <p:sldId id="670" r:id="rId15"/>
    <p:sldId id="667" r:id="rId16"/>
    <p:sldId id="672" r:id="rId17"/>
    <p:sldId id="673" r:id="rId18"/>
    <p:sldId id="674" r:id="rId19"/>
    <p:sldId id="675" r:id="rId20"/>
    <p:sldId id="676" r:id="rId21"/>
    <p:sldId id="707" r:id="rId22"/>
    <p:sldId id="701" r:id="rId23"/>
    <p:sldId id="722" r:id="rId24"/>
    <p:sldId id="695" r:id="rId25"/>
    <p:sldId id="696" r:id="rId26"/>
    <p:sldId id="697" r:id="rId27"/>
    <p:sldId id="706" r:id="rId28"/>
    <p:sldId id="705" r:id="rId29"/>
    <p:sldId id="704" r:id="rId30"/>
    <p:sldId id="703" r:id="rId31"/>
    <p:sldId id="712" r:id="rId32"/>
    <p:sldId id="711" r:id="rId33"/>
    <p:sldId id="710" r:id="rId34"/>
    <p:sldId id="718" r:id="rId35"/>
    <p:sldId id="717" r:id="rId36"/>
    <p:sldId id="721" r:id="rId37"/>
    <p:sldId id="716" r:id="rId38"/>
    <p:sldId id="719" r:id="rId39"/>
    <p:sldId id="677" r:id="rId40"/>
    <p:sldId id="678" r:id="rId41"/>
    <p:sldId id="679" r:id="rId42"/>
    <p:sldId id="680" r:id="rId43"/>
    <p:sldId id="687" r:id="rId44"/>
    <p:sldId id="688" r:id="rId45"/>
    <p:sldId id="689" r:id="rId46"/>
    <p:sldId id="691" r:id="rId47"/>
    <p:sldId id="693" r:id="rId48"/>
    <p:sldId id="692" r:id="rId49"/>
    <p:sldId id="694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05-Aug-24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562600"/>
            <a:ext cx="9067800" cy="1007364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Kostimiranje, maskiranje </a:t>
            </a:r>
            <a:br>
              <a:rPr lang="sr-Latn-RS" sz="2800" dirty="0">
                <a:solidFill>
                  <a:schemeClr val="tx1"/>
                </a:solidFill>
              </a:rPr>
            </a:br>
            <a:r>
              <a:rPr lang="sr-Latn-RS" sz="2800" dirty="0">
                <a:solidFill>
                  <a:schemeClr val="tx1"/>
                </a:solidFill>
              </a:rPr>
              <a:t>i šminkanje izvođača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76200"/>
            <a:ext cx="9906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36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201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Funkcija generalne probe je da se provere svi do sada utvrđeni elementi pre neposredne realizacije </a:t>
            </a:r>
            <a:r>
              <a:rPr lang="sr-Latn-RS" dirty="0">
                <a:latin typeface="Corbel" pitchFamily="34" charset="0"/>
              </a:rPr>
              <a:t>(snimanja)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e</a:t>
            </a:r>
            <a:r>
              <a:rPr lang="vi-VN" dirty="0">
                <a:latin typeface="Corbel" pitchFamily="34" charset="0"/>
              </a:rPr>
              <a:t>kipa realizacije je na svojim mestima, a kostimirani i našminkani izvođači izvršavaju pojedine zadatke sa punim intezitetom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g</a:t>
            </a:r>
            <a:r>
              <a:rPr lang="vi-VN" dirty="0">
                <a:latin typeface="Corbel" pitchFamily="34" charset="0"/>
              </a:rPr>
              <a:t>eneralnom probom rukovodi reditelj, koji putem monitora </a:t>
            </a:r>
            <a:r>
              <a:rPr lang="sr-Latn-RS" dirty="0">
                <a:latin typeface="Corbel" pitchFamily="34" charset="0"/>
              </a:rPr>
              <a:t>u režiji </a:t>
            </a:r>
            <a:r>
              <a:rPr lang="vi-VN" dirty="0">
                <a:latin typeface="Corbel" pitchFamily="34" charset="0"/>
              </a:rPr>
              <a:t>prati kompletno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odvijanje radnje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z</a:t>
            </a:r>
            <a:r>
              <a:rPr lang="vi-VN" dirty="0">
                <a:latin typeface="Corbel" pitchFamily="34" charset="0"/>
              </a:rPr>
              <a:t>a vreme odvijanja probe koristiće se svi tehnički uređaji koji su planirani u samoj realizaciji, kako bi se proverio njihov rad i njihovo međusobno uklapanje na način kako će to biti i u toku samog snimanja ili direktnog prenosa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105822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09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625" y="1545098"/>
            <a:ext cx="9272184" cy="5215603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822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41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3848" y="1536855"/>
            <a:ext cx="7844304" cy="523209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52400" y="228600"/>
            <a:ext cx="105060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7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035" y="1600200"/>
            <a:ext cx="9219929" cy="51816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060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74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2250" y="1584722"/>
            <a:ext cx="9131300" cy="513635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060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7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771" y="1485900"/>
            <a:ext cx="8228457" cy="52578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76200" y="228600"/>
            <a:ext cx="10582275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Generalna proba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61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5638800"/>
            <a:ext cx="89916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Snimanje, direktan prenos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1507" y="152400"/>
            <a:ext cx="852898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4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353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Po obavljenoj generalnoj probi</a:t>
            </a:r>
            <a:r>
              <a:rPr lang="vi-VN" dirty="0">
                <a:latin typeface="Corbel" pitchFamily="34" charset="0"/>
              </a:rPr>
              <a:t>, male pauze za izvođače i ekipu realizacije, poslednje doterivanje objekta, kostima, maski, kao i podešavanje tehničkih uređaja, možemo pristupiti snimanju/direktnom prenosu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Prilikom radnog procesa snimanja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u TV studiju koristimo rasvetu TV studija, jedan ili više kamernih lanaca, mikrofone, monitore, režiju studija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sekretar režije za vreme snimanja vodi skript (šot listu), koju će koristiti u procesu montaže 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Izvođači i ekipa realizacije (ekipa studija i posada režije) po komandi asistenta režije zauzima</a:t>
            </a:r>
            <a:r>
              <a:rPr lang="sr-Latn-RS" dirty="0">
                <a:latin typeface="Corbel" pitchFamily="34" charset="0"/>
              </a:rPr>
              <a:t>ju</a:t>
            </a:r>
            <a:r>
              <a:rPr lang="vi-VN" dirty="0">
                <a:latin typeface="Corbel" pitchFamily="34" charset="0"/>
              </a:rPr>
              <a:t> svoje radne pozicije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Reditelj izdaje komandu za početak snimanja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62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972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 toku samog snimanja neophodno je konstantno prisustvo šminkera i garderobera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sistent režije tokom snimanja koordinira rad ekipe na setu, na osnovu upustava koje mu izdaje reditelj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o</a:t>
            </a:r>
            <a:r>
              <a:rPr lang="vi-VN" dirty="0">
                <a:latin typeface="Corbel" pitchFamily="34" charset="0"/>
              </a:rPr>
              <a:t>rganizator za vreme snimanja usklađuje rad svih sektora, odnosno službi, na osnovu operativnog plana realizacije, i stara se o dinamici i poštovanju planiranih termina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22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506200" cy="5410200"/>
          </a:xfrm>
        </p:spPr>
        <p:txBody>
          <a:bodyPr>
            <a:normAutofit lnSpcReduction="1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Ukoliko snimanje obavljamo izvan studija, koristimo prenosnu tehniku EFP ili reportažna kola (RK)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pored rasvete koja je postavljena na objektu, sastavni deo EFP opreme koji se koristi prilikom snimanja sačinjavaju: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900" dirty="0">
              <a:latin typeface="Corbel" pitchFamily="34" charset="0"/>
            </a:endParaRP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kamkorder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potreban set objektiva i filtera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stativ za kameru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ispravljač za priključenje kamere na el. mrežu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baterije za kameru (potreban broj za autonomno napajanje)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punjač za baterije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video monitor 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tonski snimač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pecaljka za snimanje tona</a:t>
            </a:r>
          </a:p>
          <a:p>
            <a:pPr marL="1414082" lvl="4" indent="-363538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potrebni mikrofoni 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81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8966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r</a:t>
            </a:r>
            <a:r>
              <a:rPr lang="vi-VN" dirty="0">
                <a:latin typeface="Corbel" pitchFamily="34" charset="0"/>
              </a:rPr>
              <a:t>adni proces kostimiranja, maskiranja i šminkanja izvođača moguće je obaviti istovremeno sa radnim procesom korekcije svetla i podešavanje kamera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loženost ovog radnog procesa isključivo će zavisiti od idejnih rešenja kostima, maski i šminke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k</a:t>
            </a:r>
            <a:r>
              <a:rPr lang="vi-VN" dirty="0">
                <a:latin typeface="Corbel" pitchFamily="34" charset="0"/>
              </a:rPr>
              <a:t>ostimiranje izvođača se obavlja u garderobama, pod kontrolom kostimografa ili stiliste, uz neposrednu pomoć garderobera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m</a:t>
            </a:r>
            <a:r>
              <a:rPr lang="vi-VN" dirty="0">
                <a:latin typeface="Corbel" pitchFamily="34" charset="0"/>
              </a:rPr>
              <a:t>askiranje, šminkanje i pravljenje frizure obavljaju maskeri, šminkeri i frizeri u šminkernici, pod kontrolom stiliste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za vreme toplih proba neophodno prisustvo kostimografa ili stiliste, kako bi se rezultat njihovih radnih zadataka uklopio u dati projekat 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12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Izvođači i ekipa realizacije izvršava iste zadatke kao i pri snimanju u studiju, s tim što prilikom EFP snimanja nije moguće snimati u kontinuitetu, već kadar po kadar</a:t>
            </a:r>
            <a:endParaRPr lang="sr-Latn-RS" dirty="0">
              <a:latin typeface="Corbel" pitchFamily="34" charset="0"/>
            </a:endParaRPr>
          </a:p>
          <a:p>
            <a:pPr marL="906526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za svaki kadar potrebno je namestiti svetlo, premestiti kameru i precizno je pozicionirati, uraditi toplu probu, izvršiti korekciju šminke i svetla</a:t>
            </a:r>
            <a:r>
              <a:rPr lang="sr-Latn-RS" dirty="0">
                <a:latin typeface="Corbel" pitchFamily="34" charset="0"/>
              </a:rPr>
              <a:t> (</a:t>
            </a:r>
            <a:r>
              <a:rPr lang="vi-VN" dirty="0">
                <a:latin typeface="Corbel" pitchFamily="34" charset="0"/>
              </a:rPr>
              <a:t>igran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i dokumentarn</a:t>
            </a:r>
            <a:r>
              <a:rPr lang="sr-Latn-RS" dirty="0">
                <a:latin typeface="Corbel" pitchFamily="34" charset="0"/>
              </a:rPr>
              <a:t>a</a:t>
            </a:r>
            <a:r>
              <a:rPr lang="vi-VN" dirty="0">
                <a:latin typeface="Corbel" pitchFamily="34" charset="0"/>
              </a:rPr>
              <a:t> struktur</a:t>
            </a:r>
            <a:r>
              <a:rPr lang="sr-Latn-RS" dirty="0">
                <a:latin typeface="Corbel" pitchFamily="34" charset="0"/>
              </a:rPr>
              <a:t>a)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za potrebe informativnog programa – forma intervjua (novinar i sagovornik) </a:t>
            </a:r>
            <a:r>
              <a:rPr lang="sr-Latn-RS" dirty="0">
                <a:latin typeface="Corbel" pitchFamily="34" charset="0"/>
              </a:rPr>
              <a:t>- </a:t>
            </a:r>
            <a:r>
              <a:rPr lang="vi-VN" dirty="0">
                <a:latin typeface="Corbel" pitchFamily="34" charset="0"/>
              </a:rPr>
              <a:t>jedna kamera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1447800" lvl="2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snima se prvo sagovornik (u kontinuitetu, sa promenom planova prilikom svakog odgovora) </a:t>
            </a:r>
            <a:endParaRPr lang="sr-Latn-RS" sz="2200" dirty="0">
              <a:latin typeface="Corbel" pitchFamily="34" charset="0"/>
            </a:endParaRPr>
          </a:p>
          <a:p>
            <a:pPr marL="1162050" lvl="2" indent="0">
              <a:spcBef>
                <a:spcPts val="0"/>
              </a:spcBef>
              <a:buClrTx/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447800" lvl="2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zatim novinar (u kontinuitetu, sa promenom planova prilikom svakog pitanja), uz obavezno snimanje tzv. međukadrova (preko ramena sagovornika koji priča, vidi se novinar koji ga sluša, i obratno) </a:t>
            </a:r>
          </a:p>
          <a:p>
            <a:pPr marL="1050544" lvl="4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1050544" lvl="4" indent="0" algn="just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09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248" y="91678"/>
            <a:ext cx="11241503" cy="667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6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5600" y="104775"/>
            <a:ext cx="8864600" cy="664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1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5020" y="62709"/>
            <a:ext cx="4401960" cy="6732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402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4833" y="106527"/>
            <a:ext cx="8622334" cy="664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6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783" y="120253"/>
            <a:ext cx="11764433" cy="661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93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85725"/>
            <a:ext cx="891540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2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78" y="1143000"/>
            <a:ext cx="11913444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54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28" y="228600"/>
            <a:ext cx="11474744" cy="644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99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155575"/>
            <a:ext cx="9820275" cy="654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59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524000"/>
            <a:ext cx="7010400" cy="5257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CA3F7C-D45F-DA34-830F-5B8C1D07AC26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91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00" y="114300"/>
            <a:ext cx="117856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8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732" y="110405"/>
            <a:ext cx="10680536" cy="663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74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837" y="122972"/>
            <a:ext cx="11744325" cy="661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51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676400" y="228600"/>
            <a:ext cx="8991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/>
              <a:t> </a:t>
            </a:r>
            <a:endParaRPr lang="en-US" sz="36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903" y="152400"/>
            <a:ext cx="11762747" cy="661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7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443" y="140144"/>
            <a:ext cx="9878914" cy="657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7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200" y="57150"/>
            <a:ext cx="89916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19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685" y="113523"/>
            <a:ext cx="9946430" cy="663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12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742" y="1752600"/>
            <a:ext cx="11952515" cy="502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8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2987" y="171450"/>
            <a:ext cx="10029825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78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353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Po obavljenom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snimanju</a:t>
            </a:r>
            <a:r>
              <a:rPr lang="vi-VN" dirty="0">
                <a:latin typeface="Corbel" pitchFamily="34" charset="0"/>
              </a:rPr>
              <a:t> svake scene, potrebno je izvršiti pregled snimka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utvrđuje </a:t>
            </a:r>
            <a:r>
              <a:rPr lang="sr-Latn-RS" dirty="0">
                <a:latin typeface="Corbel" pitchFamily="34" charset="0"/>
              </a:rPr>
              <a:t>se </a:t>
            </a:r>
            <a:r>
              <a:rPr lang="vi-VN" dirty="0">
                <a:latin typeface="Corbel" pitchFamily="34" charset="0"/>
              </a:rPr>
              <a:t>njegov tehnički kvalitet od strane tehničkog vođstva, i kontrolu kreativnih elemenata od strane reditelja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s</a:t>
            </a:r>
            <a:r>
              <a:rPr lang="vi-VN" dirty="0">
                <a:latin typeface="Corbel" pitchFamily="34" charset="0"/>
              </a:rPr>
              <a:t>ekretar režije upisuje u skript zaključak tehničkog vođstva i reditelja, trajanje i mesto gde se snimak nalazi</a:t>
            </a:r>
            <a:endParaRPr lang="sr-Latn-RS" dirty="0">
              <a:latin typeface="Corbel" pitchFamily="34" charset="0"/>
            </a:endParaRP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 slučaju da se scene ponovo snimaju, sekretar režije evidentira svaki dubl sa svim potrebnim podacima, i koji je od njih prihvaćen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99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3580" y="1545336"/>
            <a:ext cx="7424840" cy="51602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9A1ADE-07BB-999C-3178-3B25EE7E4BA3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92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049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800" b="1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direktan prenos iz TV studija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pored tehničkih uređaja u studiju i režiji, potrebno je</a:t>
            </a:r>
            <a:r>
              <a:rPr lang="sr-Latn-RS" dirty="0">
                <a:latin typeface="Corbel" pitchFamily="34" charset="0"/>
              </a:rPr>
              <a:t> učešće: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mastera (glavne tehničke kontrole)</a:t>
            </a:r>
            <a:endParaRPr lang="sr-Latn-RS" sz="22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podrežije (režija emitovanja programa tzv. blok ili podrežija, koja uključuje režije studija u kojima se ostvaruje direktan prenos TV emisije)</a:t>
            </a:r>
            <a:endParaRPr lang="sr-Latn-RS" sz="22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Tx/>
              <a:buSzPct val="80000"/>
              <a:buNone/>
            </a:pPr>
            <a:endParaRPr lang="sr-Latn-RS" sz="7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terminala (pretvaranje elektronskih signala u elektro-magnetne talase i obratno)</a:t>
            </a:r>
            <a:endParaRPr lang="sr-Latn-RS" sz="22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 predajnika (emitovanje elektro-magnetnih talasa)</a:t>
            </a:r>
            <a:endParaRPr lang="sr-Latn-RS" sz="2200" dirty="0">
              <a:latin typeface="Corbel" pitchFamily="34" charset="0"/>
            </a:endParaRPr>
          </a:p>
          <a:p>
            <a:pPr marL="1414082" lvl="4" indent="-3635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t</a:t>
            </a:r>
            <a:r>
              <a:rPr lang="vi-VN" sz="2200" dirty="0">
                <a:latin typeface="Corbel" pitchFamily="34" charset="0"/>
              </a:rPr>
              <a:t>ehničko vođstvo uz saradnju svojih kolega iz navedenih punktova</a:t>
            </a:r>
            <a:r>
              <a:rPr lang="sr-Latn-RS" sz="2200" dirty="0">
                <a:latin typeface="Corbel" pitchFamily="34" charset="0"/>
              </a:rPr>
              <a:t> (</a:t>
            </a:r>
            <a:r>
              <a:rPr lang="vi-VN" sz="2200" dirty="0">
                <a:latin typeface="Corbel" pitchFamily="34" charset="0"/>
              </a:rPr>
              <a:t>proverava navedenu trasu i kontroliše je tokom direktnog prenosa</a:t>
            </a:r>
            <a:r>
              <a:rPr lang="sr-Latn-RS" sz="2200" dirty="0">
                <a:latin typeface="Corbel" pitchFamily="34" charset="0"/>
              </a:rPr>
              <a:t>)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vi-VN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52400" y="228600"/>
            <a:ext cx="105156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33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09728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direktan prenos iz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van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 TV 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stanice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vi-VN" dirty="0">
                <a:latin typeface="Corbel" pitchFamily="34" charset="0"/>
              </a:rPr>
              <a:t>pored </a:t>
            </a:r>
            <a:r>
              <a:rPr lang="sr-Latn-RS" dirty="0">
                <a:latin typeface="Corbel" pitchFamily="34" charset="0"/>
              </a:rPr>
              <a:t>prenosne tehnike (RK)</a:t>
            </a:r>
            <a:r>
              <a:rPr lang="vi-VN" dirty="0">
                <a:latin typeface="Corbel" pitchFamily="34" charset="0"/>
              </a:rPr>
              <a:t>, potrebno je</a:t>
            </a:r>
            <a:r>
              <a:rPr lang="sr-Latn-RS" dirty="0">
                <a:latin typeface="Corbel" pitchFamily="34" charset="0"/>
              </a:rPr>
              <a:t> učešće: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mastera</a:t>
            </a:r>
            <a:endParaRPr lang="sr-Latn-RS" sz="22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podrežije </a:t>
            </a:r>
            <a:endParaRPr lang="sr-Latn-RS" sz="22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terminala </a:t>
            </a:r>
            <a:endParaRPr lang="sr-Latn-RS" sz="22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200" dirty="0">
                <a:latin typeface="Corbel" pitchFamily="34" charset="0"/>
              </a:rPr>
              <a:t>predajnika</a:t>
            </a:r>
            <a:endParaRPr lang="sr-Latn-RS" sz="2200" dirty="0">
              <a:latin typeface="Corbel" pitchFamily="34" charset="0"/>
            </a:endParaRP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linkovske veze</a:t>
            </a:r>
          </a:p>
          <a:p>
            <a:pPr marL="1414082" lvl="4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četvorožično sporazumne veze</a:t>
            </a:r>
          </a:p>
          <a:p>
            <a:pPr marL="1414082" lvl="4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vi-VN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28600"/>
            <a:ext cx="10591800" cy="10073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Snimanje, direktan prenos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28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85725"/>
            <a:ext cx="891540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92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837" y="38100"/>
            <a:ext cx="10144125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0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238" y="174862"/>
            <a:ext cx="9947523" cy="660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49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100200"/>
            <a:ext cx="9986400" cy="6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41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5450" y="117821"/>
            <a:ext cx="9029700" cy="674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1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287" y="77066"/>
            <a:ext cx="9115425" cy="67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4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88" y="2089671"/>
            <a:ext cx="11911423" cy="4126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1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5450" y="85725"/>
            <a:ext cx="9029700" cy="677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1921" y="1524299"/>
            <a:ext cx="7768158" cy="518130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17182C8-0909-0BD5-732B-9BCE765B6128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4458" y="1524001"/>
            <a:ext cx="4383083" cy="52577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69D298-C0B1-23DD-8135-8D528862A8B9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46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1525905"/>
            <a:ext cx="7848600" cy="52487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822038-294A-B5EA-61A7-85ABA3CFE8BE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3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0303" y="1524000"/>
            <a:ext cx="7191394" cy="52291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9BC69A-A644-FAC5-F357-CDDFF97973E7}"/>
              </a:ext>
            </a:extLst>
          </p:cNvPr>
          <p:cNvSpPr txBox="1">
            <a:spLocks/>
          </p:cNvSpPr>
          <p:nvPr/>
        </p:nvSpPr>
        <p:spPr>
          <a:xfrm>
            <a:off x="152400" y="152400"/>
            <a:ext cx="11658600" cy="1159764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Kostimiranje, maskiranje i šminkanje izvođača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909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791200"/>
            <a:ext cx="90678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Generalna proba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3178" y="85725"/>
            <a:ext cx="6485643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66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5065</TotalTime>
  <Words>877</Words>
  <Application>Microsoft Office PowerPoint</Application>
  <PresentationFormat>Widescreen</PresentationFormat>
  <Paragraphs>1161</Paragraphs>
  <Slides>49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Kostimiranje, maskiranje  i šminkanje izvođača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Generalna proba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Snimanje, direktan prenos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1347</cp:revision>
  <dcterms:created xsi:type="dcterms:W3CDTF">2006-08-16T00:00:00Z</dcterms:created>
  <dcterms:modified xsi:type="dcterms:W3CDTF">2024-08-05T12:25:23Z</dcterms:modified>
</cp:coreProperties>
</file>