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1"/>
  </p:notesMasterIdLst>
  <p:sldIdLst>
    <p:sldId id="256" r:id="rId3"/>
    <p:sldId id="287" r:id="rId4"/>
    <p:sldId id="286" r:id="rId5"/>
    <p:sldId id="284" r:id="rId6"/>
    <p:sldId id="285" r:id="rId7"/>
    <p:sldId id="322" r:id="rId8"/>
    <p:sldId id="338" r:id="rId9"/>
    <p:sldId id="320" r:id="rId10"/>
    <p:sldId id="332" r:id="rId11"/>
    <p:sldId id="333" r:id="rId12"/>
    <p:sldId id="295" r:id="rId13"/>
    <p:sldId id="283" r:id="rId14"/>
    <p:sldId id="339" r:id="rId15"/>
    <p:sldId id="289" r:id="rId16"/>
    <p:sldId id="290" r:id="rId17"/>
    <p:sldId id="296" r:id="rId18"/>
    <p:sldId id="297" r:id="rId19"/>
    <p:sldId id="29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07-Aug-24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09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93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9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1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56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07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44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72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53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08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7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07-Aug-24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07-Aug-24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93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nc_lp3sM6A" TargetMode="Externa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YUk3LmIt5j8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Relationship Id="rId1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pn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152400"/>
            <a:ext cx="4876800" cy="4876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22646"/>
              </p:ext>
            </p:extLst>
          </p:nvPr>
        </p:nvGraphicFramePr>
        <p:xfrm>
          <a:off x="361950" y="2446020"/>
          <a:ext cx="11391900" cy="3413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97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1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3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3 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Zadaci/vežbe– III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200" b="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https://www.youtube.com/watch?v=Inc_lp3sM6A</a:t>
                      </a:r>
                      <a:endParaRPr lang="sr-Latn-CS" sz="1200" b="0" dirty="0">
                        <a:solidFill>
                          <a:srgbClr val="C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Navesti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kreativne i operativno-tehničke pripreme na zadatom primeru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Uraditi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operativni plan realizacije na zadatom primeru 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Analizom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zadatog primera navesti budžetske linije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1963400" cy="51816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209C3C-DD78-FCE3-4F10-16C393AFE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883884"/>
              </p:ext>
            </p:extLst>
          </p:nvPr>
        </p:nvGraphicFramePr>
        <p:xfrm>
          <a:off x="114300" y="2286000"/>
          <a:ext cx="11963400" cy="427214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5845">
                  <a:extLst>
                    <a:ext uri="{9D8B030D-6E8A-4147-A177-3AD203B41FA5}">
                      <a16:colId xmlns:a16="http://schemas.microsoft.com/office/drawing/2014/main" val="3133419378"/>
                    </a:ext>
                  </a:extLst>
                </a:gridCol>
                <a:gridCol w="11317555">
                  <a:extLst>
                    <a:ext uri="{9D8B030D-6E8A-4147-A177-3AD203B41FA5}">
                      <a16:colId xmlns:a16="http://schemas.microsoft.com/office/drawing/2014/main" val="3885974649"/>
                    </a:ext>
                  </a:extLst>
                </a:gridCol>
              </a:tblGrid>
              <a:tr h="1583377">
                <a:tc gridSpan="2">
                  <a:txBody>
                    <a:bodyPr/>
                    <a:lstStyle/>
                    <a:p>
                      <a:pPr algn="ctr"/>
                      <a:r>
                        <a:rPr lang="sr-Latn-C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TV PRODUKCIJA 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Kolokvijum</a:t>
                      </a:r>
                      <a:r>
                        <a:rPr lang="sr-Latn-C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III godina, 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jesenji semestar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605465"/>
                  </a:ext>
                </a:extLst>
              </a:tr>
              <a:tr h="316675">
                <a:tc gridSpan="2">
                  <a:txBody>
                    <a:bodyPr/>
                    <a:lstStyle/>
                    <a:p>
                      <a:pPr algn="ctr"/>
                      <a:r>
                        <a:rPr lang="sr-Latn-CS" sz="20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Analiza  tehnološkog/radnog procesa (od 1do 7) na zadatom primeru 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032909"/>
                  </a:ext>
                </a:extLst>
              </a:tr>
              <a:tr h="475012">
                <a:tc gridSpan="2">
                  <a:txBody>
                    <a:bodyPr/>
                    <a:lstStyle/>
                    <a:p>
                      <a:pPr algn="l"/>
                      <a:r>
                        <a:rPr lang="sr-Latn-R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Link za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preuzimanje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primera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koji je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predmet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analize</a:t>
                      </a:r>
                      <a:r>
                        <a:rPr lang="sr-Latn-R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US" sz="2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ttps://www.youtube.com/watch?v=YUk3LmIt5j8</a:t>
                      </a:r>
                      <a:endParaRPr lang="en-US" sz="20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823674"/>
                  </a:ext>
                </a:extLst>
              </a:tr>
              <a:tr h="825336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Dinamika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pripreme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produkcije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postprodukcije</a:t>
                      </a:r>
                      <a:r>
                        <a:rPr lang="sr-Latn-R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dinamiku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svih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tehnološkog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kalendar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opis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navedenih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tehnološkog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zadatom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primeru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)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53338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objekte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mestu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štimungu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(EXT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ENT; dan/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noć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817419"/>
                  </a:ext>
                </a:extLst>
              </a:tr>
              <a:tr h="47501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izvođače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vrstu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broj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099025"/>
                  </a:ext>
                </a:extLst>
              </a:tr>
              <a:tr h="63335">
                <a:tc gridSpan="2"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37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209C3C-DD78-FCE3-4F10-16C393AFE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854122"/>
              </p:ext>
            </p:extLst>
          </p:nvPr>
        </p:nvGraphicFramePr>
        <p:xfrm>
          <a:off x="152400" y="2209800"/>
          <a:ext cx="11963400" cy="381000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5845">
                  <a:extLst>
                    <a:ext uri="{9D8B030D-6E8A-4147-A177-3AD203B41FA5}">
                      <a16:colId xmlns:a16="http://schemas.microsoft.com/office/drawing/2014/main" val="3133419378"/>
                    </a:ext>
                  </a:extLst>
                </a:gridCol>
                <a:gridCol w="11317555">
                  <a:extLst>
                    <a:ext uri="{9D8B030D-6E8A-4147-A177-3AD203B41FA5}">
                      <a16:colId xmlns:a16="http://schemas.microsoft.com/office/drawing/2014/main" val="3885974649"/>
                    </a:ext>
                  </a:extLst>
                </a:gridCol>
              </a:tblGrid>
              <a:tr h="9546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tehničke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kapacitete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(video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audio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oprema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scenska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tehnika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... - po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fazama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tehnološkom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načinu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857089"/>
                  </a:ext>
                </a:extLst>
              </a:tr>
              <a:tr h="112817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operativni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plan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snimanja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snimajućim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danima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radne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operacije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trajanje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satnica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dnevni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plan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realizacije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kada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se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šta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radi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– od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hladne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probe do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snimanja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974013"/>
                  </a:ext>
                </a:extLst>
              </a:tr>
              <a:tr h="89410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potrebnu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ekipu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realizacije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potreban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broj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izvršilaca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autorska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uža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kompletna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813596"/>
                  </a:ext>
                </a:extLst>
              </a:tr>
              <a:tr h="76368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Registrovati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troškove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bez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iznete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vrednosti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jedinice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grupisati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linije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u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njihove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pripadajuće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jedinice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515200"/>
                  </a:ext>
                </a:extLst>
              </a:tr>
              <a:tr h="69426">
                <a:tc gridSpan="2"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37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3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766" y="1508761"/>
            <a:ext cx="9292468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9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130" y="1514855"/>
            <a:ext cx="9445739" cy="533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7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34" y="1521484"/>
            <a:ext cx="9675132" cy="5260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924" y="1524000"/>
            <a:ext cx="9430151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2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631" y="1524000"/>
            <a:ext cx="9332738" cy="525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0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3340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8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Spoznati tehnološki proces proizvodnje i emitovanja TV emis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je/TV programa</a:t>
            </a:r>
            <a:endParaRPr lang="sr-Latn-RS" sz="24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dirty="0"/>
              <a:t> 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8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tehnološkom procesu proizvodnje i emitovanja TV emisije/TV programa kroz radne procese i radne zadatke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b="1" dirty="0"/>
              <a:t>        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800" b="1" dirty="0"/>
              <a:t>           </a:t>
            </a:r>
            <a:r>
              <a:rPr lang="hr-HR" sz="2400" b="1" dirty="0"/>
              <a:t>Literatura:</a:t>
            </a:r>
            <a:endParaRPr lang="hr-HR" sz="1800" b="1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1.Kajganić P. (2010) </a:t>
            </a:r>
            <a:r>
              <a:rPr lang="hr-HR" sz="2400" b="1" dirty="0"/>
              <a:t>TV produkcija 2</a:t>
            </a:r>
            <a:r>
              <a:rPr lang="hr-HR" sz="2400" dirty="0"/>
              <a:t>, ShopMyBook, Puurs, Belgium</a:t>
            </a:r>
          </a:p>
          <a:p>
            <a:pPr marL="1163638" lvl="1" indent="-17780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Naučna knjiga, Univerzitet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b="1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508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0363200" cy="5257800"/>
          </a:xfrm>
        </p:spPr>
        <p:txBody>
          <a:bodyPr>
            <a:normAutofit/>
          </a:bodyPr>
          <a:lstStyle/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/>
              <a:t>PLANIRANJE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/>
              <a:t>PRIPREMA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Obezbeđivanje programskih projekata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Utvrđivanje rediteljske koncepcije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Formiranje autorskog dela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 i odobrenje predkalkulacije troškova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Formiranje užeg dela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Određivanje mesta i načina realizacije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i razrada knjige snimanja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Izrada, usvajanje i tehnička razrada idejnih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</a:t>
            </a:r>
            <a:r>
              <a:rPr lang="vi-VN" sz="2000" dirty="0">
                <a:latin typeface="Corbel" pitchFamily="34" charset="0"/>
              </a:rPr>
              <a:t>skica dekora, kostima i maske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Izbor i angažovanje izvođača </a:t>
            </a:r>
            <a:endParaRPr lang="sr-Latn-RS" sz="2000" dirty="0">
              <a:latin typeface="Corbel" pitchFamily="34" charset="0"/>
            </a:endParaRP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operativnog plana rada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i odobrenje kalkulacije troškova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Zaključivanje ugovora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9815" y="2699441"/>
            <a:ext cx="4482432" cy="33618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153" y="2947131"/>
            <a:ext cx="4522814" cy="28267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209" y="3195905"/>
            <a:ext cx="4522814" cy="22614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281" y="2709887"/>
            <a:ext cx="4604731" cy="30690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2707" y="2961171"/>
            <a:ext cx="4649814" cy="24334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673" y="2612592"/>
            <a:ext cx="4500592" cy="31684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696" y="2955778"/>
            <a:ext cx="4581555" cy="25844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8744" y="3446853"/>
            <a:ext cx="4572937" cy="15243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488" y="3000339"/>
            <a:ext cx="4565290" cy="24966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1530319"/>
            <a:ext cx="3657600" cy="525322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659" y="2638622"/>
            <a:ext cx="4631994" cy="30690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7814" y="2313829"/>
            <a:ext cx="4658035" cy="34910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115" y="2462487"/>
            <a:ext cx="4482432" cy="3416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6526" y="2665681"/>
            <a:ext cx="4523589" cy="30157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9068" y="3218351"/>
            <a:ext cx="4529362" cy="221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7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dekora, kostima i maske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Obezbeđivanje scenske i igrajuće rekvizite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Obezbeđivanje muzike i tonskih efekata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Izbor i nabavka VTR materijala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Obezbeđivanje prostorno tehničkih i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</a:t>
            </a:r>
            <a:r>
              <a:rPr lang="vi-VN" sz="2000" dirty="0">
                <a:latin typeface="Corbel" pitchFamily="34" charset="0"/>
              </a:rPr>
              <a:t>kadrovskih  kapaciteta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Formiranje punog sastava proizvodne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špice, džinglova, foršpana i potrebne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</a:t>
            </a:r>
            <a:r>
              <a:rPr lang="vi-VN" sz="2000" dirty="0">
                <a:latin typeface="Corbel" pitchFamily="34" charset="0"/>
              </a:rPr>
              <a:t>el. grafičke obrade</a:t>
            </a:r>
            <a:endParaRPr lang="sr-Latn-RS" sz="20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REALIZACIJA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Hladna proba u opremljenom objektu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Tehnička priprema za rad u objektu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Postavljanje opšteg svetla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Kadriranje </a:t>
            </a: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9351" y="2392690"/>
            <a:ext cx="5318136" cy="35403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277" y="1633847"/>
            <a:ext cx="4724400" cy="49193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5029" y="2184425"/>
            <a:ext cx="5122652" cy="37139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9116" y="2887759"/>
            <a:ext cx="5373577" cy="23229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632" y="2364891"/>
            <a:ext cx="5407244" cy="36012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577" y="2405261"/>
            <a:ext cx="5288665" cy="33793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1133" y="2716629"/>
            <a:ext cx="5068703" cy="28511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993247"/>
            <a:ext cx="5300910" cy="21866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571" y="3148533"/>
            <a:ext cx="5081436" cy="19055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611" y="2625771"/>
            <a:ext cx="5317650" cy="299117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1056" y="2210655"/>
            <a:ext cx="5300381" cy="395892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0947" y="3045114"/>
            <a:ext cx="5359371" cy="197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6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Podešavanje svetla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Progon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Korekcija svetla i podešavanje kamera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Kostimiranje, maskiranje i šminkanje izvođača 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Generalna proba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Snimanje/direktan prenos 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FINALIZACIJA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Završni radovi u proizvodnji emisije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Redakcijski pregled, usvajanje i 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hr-HR" sz="2000" dirty="0">
                <a:solidFill>
                  <a:prstClr val="black"/>
                </a:solidFill>
              </a:rPr>
              <a:t>     primopredaja emisije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Analiza ostvarenih i planiranih troškova</a:t>
            </a:r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hr-HR" sz="1800" dirty="0">
              <a:solidFill>
                <a:prstClr val="black"/>
              </a:solidFill>
            </a:endParaRP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579" y="2669145"/>
            <a:ext cx="5389210" cy="27425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295" y="2269656"/>
            <a:ext cx="5348020" cy="35631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5673" y="2484545"/>
            <a:ext cx="5541020" cy="31217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406" y="2760207"/>
            <a:ext cx="5110895" cy="2555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075" y="2081560"/>
            <a:ext cx="5262704" cy="39494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8500" y="2562220"/>
            <a:ext cx="5262703" cy="2962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772" y="2619028"/>
            <a:ext cx="5395822" cy="28454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117" y="2221661"/>
            <a:ext cx="5492561" cy="36617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1981200"/>
            <a:ext cx="5376001" cy="41556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848" y="2623225"/>
            <a:ext cx="5498953" cy="293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7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94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1927</TotalTime>
  <Words>896</Words>
  <Application>Microsoft Office PowerPoint</Application>
  <PresentationFormat>Widescreen</PresentationFormat>
  <Paragraphs>216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Corbel</vt:lpstr>
      <vt:lpstr>Symbol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Tehnološki proces proizvodnje i emitovanja TV programa</vt:lpstr>
      <vt:lpstr>Tehnološki proces proizvodnje i emitovanja TV programa</vt:lpstr>
      <vt:lpstr>Tehnološki proces proizvodnje i emitovanja TV programa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462</cp:revision>
  <dcterms:created xsi:type="dcterms:W3CDTF">2006-08-16T00:00:00Z</dcterms:created>
  <dcterms:modified xsi:type="dcterms:W3CDTF">2024-08-07T17:22:21Z</dcterms:modified>
</cp:coreProperties>
</file>