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sldIdLst>
    <p:sldId id="256" r:id="rId2"/>
    <p:sldId id="367" r:id="rId3"/>
    <p:sldId id="374" r:id="rId4"/>
    <p:sldId id="383" r:id="rId5"/>
    <p:sldId id="375" r:id="rId6"/>
    <p:sldId id="376" r:id="rId7"/>
    <p:sldId id="385" r:id="rId8"/>
    <p:sldId id="368" r:id="rId9"/>
    <p:sldId id="381" r:id="rId10"/>
    <p:sldId id="386" r:id="rId11"/>
    <p:sldId id="384" r:id="rId12"/>
    <p:sldId id="380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05-Aug-24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02427"/>
            <a:ext cx="8382000" cy="7620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PRIPREME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200" y="76200"/>
            <a:ext cx="97536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2039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30238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104394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Pripreme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130243" y="3454392"/>
            <a:ext cx="7928157" cy="533400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FORMIRANJE UŽEG DELA EKIPE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676400" y="2692392"/>
            <a:ext cx="4114800" cy="381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dirty="0"/>
              <a:t>Izrada predkalkulacije troškova</a:t>
            </a:r>
            <a:endParaRPr lang="en-US" sz="2200" dirty="0"/>
          </a:p>
        </p:txBody>
      </p:sp>
      <p:sp>
        <p:nvSpPr>
          <p:cNvPr id="13" name="Rounded Rectangle 12"/>
          <p:cNvSpPr/>
          <p:nvPr/>
        </p:nvSpPr>
        <p:spPr>
          <a:xfrm>
            <a:off x="6382284" y="2692392"/>
            <a:ext cx="4133315" cy="381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dirty="0"/>
              <a:t>Formiranje autorskog dela ekipe</a:t>
            </a:r>
            <a:endParaRPr lang="en-US" sz="2200" dirty="0"/>
          </a:p>
        </p:txBody>
      </p:sp>
      <p:sp>
        <p:nvSpPr>
          <p:cNvPr id="22" name="Down Arrow 21"/>
          <p:cNvSpPr/>
          <p:nvPr/>
        </p:nvSpPr>
        <p:spPr>
          <a:xfrm>
            <a:off x="5739329" y="3117778"/>
            <a:ext cx="709984" cy="2286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7" name="Straight Connector 46"/>
          <p:cNvCxnSpPr>
            <a:cxnSpLocks/>
            <a:stCxn id="11" idx="3"/>
            <a:endCxn id="13" idx="1"/>
          </p:cNvCxnSpPr>
          <p:nvPr/>
        </p:nvCxnSpPr>
        <p:spPr>
          <a:xfrm>
            <a:off x="5791200" y="2882892"/>
            <a:ext cx="59108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cxnSpLocks/>
          </p:cNvCxnSpPr>
          <p:nvPr/>
        </p:nvCxnSpPr>
        <p:spPr>
          <a:xfrm flipV="1">
            <a:off x="6096000" y="2882892"/>
            <a:ext cx="0" cy="22860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9">
            <a:extLst>
              <a:ext uri="{FF2B5EF4-FFF2-40B4-BE49-F238E27FC236}">
                <a16:creationId xmlns:a16="http://schemas.microsoft.com/office/drawing/2014/main" id="{F2EA10BB-E7FB-C6B2-BCB3-360F688293B7}"/>
              </a:ext>
            </a:extLst>
          </p:cNvPr>
          <p:cNvSpPr/>
          <p:nvPr/>
        </p:nvSpPr>
        <p:spPr>
          <a:xfrm>
            <a:off x="1676400" y="1668067"/>
            <a:ext cx="4271965" cy="624779"/>
          </a:xfrm>
          <a:prstGeom prst="round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9">
            <a:extLst>
              <a:ext uri="{FF2B5EF4-FFF2-40B4-BE49-F238E27FC236}">
                <a16:creationId xmlns:a16="http://schemas.microsoft.com/office/drawing/2014/main" id="{3EBC674D-94C5-285E-C7BF-50DEBDD08C77}"/>
              </a:ext>
            </a:extLst>
          </p:cNvPr>
          <p:cNvSpPr/>
          <p:nvPr/>
        </p:nvSpPr>
        <p:spPr>
          <a:xfrm>
            <a:off x="8153400" y="2404618"/>
            <a:ext cx="457200" cy="2286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20">
            <a:extLst>
              <a:ext uri="{FF2B5EF4-FFF2-40B4-BE49-F238E27FC236}">
                <a16:creationId xmlns:a16="http://schemas.microsoft.com/office/drawing/2014/main" id="{40B27ECA-B84A-62D1-371A-19C21E9727B1}"/>
              </a:ext>
            </a:extLst>
          </p:cNvPr>
          <p:cNvSpPr/>
          <p:nvPr/>
        </p:nvSpPr>
        <p:spPr>
          <a:xfrm>
            <a:off x="3581400" y="2427182"/>
            <a:ext cx="457200" cy="2286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BCF41E7-D6DD-0A61-0F22-356499697183}"/>
              </a:ext>
            </a:extLst>
          </p:cNvPr>
          <p:cNvSpPr txBox="1"/>
          <p:nvPr/>
        </p:nvSpPr>
        <p:spPr>
          <a:xfrm>
            <a:off x="1676400" y="1782368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OPERATIVNO-TEH. PRIPREME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0" name="Rounded Rectangle 27">
            <a:extLst>
              <a:ext uri="{FF2B5EF4-FFF2-40B4-BE49-F238E27FC236}">
                <a16:creationId xmlns:a16="http://schemas.microsoft.com/office/drawing/2014/main" id="{70565A34-AA44-1E7E-4BDE-67875AA8E419}"/>
              </a:ext>
            </a:extLst>
          </p:cNvPr>
          <p:cNvSpPr/>
          <p:nvPr/>
        </p:nvSpPr>
        <p:spPr>
          <a:xfrm>
            <a:off x="6243636" y="1666579"/>
            <a:ext cx="4271964" cy="626267"/>
          </a:xfrm>
          <a:prstGeom prst="round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13849F-5BAC-DB79-02E5-B44D7A1ABFDF}"/>
              </a:ext>
            </a:extLst>
          </p:cNvPr>
          <p:cNvSpPr txBox="1"/>
          <p:nvPr/>
        </p:nvSpPr>
        <p:spPr>
          <a:xfrm>
            <a:off x="6705600" y="1701703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KREATIVNE PRIPREME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53" name="Down Arrow 16">
            <a:extLst>
              <a:ext uri="{FF2B5EF4-FFF2-40B4-BE49-F238E27FC236}">
                <a16:creationId xmlns:a16="http://schemas.microsoft.com/office/drawing/2014/main" id="{CEC1474D-B004-264F-660F-E7CA72F85EB8}"/>
              </a:ext>
            </a:extLst>
          </p:cNvPr>
          <p:cNvSpPr/>
          <p:nvPr/>
        </p:nvSpPr>
        <p:spPr>
          <a:xfrm>
            <a:off x="5791199" y="5283192"/>
            <a:ext cx="591081" cy="269587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BDCD7301-E4A1-954E-1EBF-93E191372D84}"/>
              </a:ext>
            </a:extLst>
          </p:cNvPr>
          <p:cNvCxnSpPr>
            <a:cxnSpLocks/>
            <a:stCxn id="6" idx="2"/>
          </p:cNvCxnSpPr>
          <p:nvPr/>
        </p:nvCxnSpPr>
        <p:spPr>
          <a:xfrm>
            <a:off x="6094322" y="3987792"/>
            <a:ext cx="0" cy="13572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A4CB2B4E-99C1-0EFD-5005-5BDC0BCF8A17}"/>
              </a:ext>
            </a:extLst>
          </p:cNvPr>
          <p:cNvCxnSpPr>
            <a:cxnSpLocks/>
          </p:cNvCxnSpPr>
          <p:nvPr/>
        </p:nvCxnSpPr>
        <p:spPr>
          <a:xfrm flipH="1">
            <a:off x="1742250" y="4134117"/>
            <a:ext cx="4344492" cy="60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ounded Rectangle 51">
            <a:extLst>
              <a:ext uri="{FF2B5EF4-FFF2-40B4-BE49-F238E27FC236}">
                <a16:creationId xmlns:a16="http://schemas.microsoft.com/office/drawing/2014/main" id="{250E79D0-D46D-AA55-F621-70C9FCF990AF}"/>
              </a:ext>
            </a:extLst>
          </p:cNvPr>
          <p:cNvSpPr/>
          <p:nvPr/>
        </p:nvSpPr>
        <p:spPr>
          <a:xfrm>
            <a:off x="6190774" y="4384675"/>
            <a:ext cx="2722500" cy="62626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Izrada idejnih skica dekora, kostima i teh. raz.</a:t>
            </a:r>
            <a:endParaRPr lang="en-US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E176BFBE-4900-3387-0A1D-5432849359D1}"/>
              </a:ext>
            </a:extLst>
          </p:cNvPr>
          <p:cNvCxnSpPr>
            <a:cxnSpLocks/>
          </p:cNvCxnSpPr>
          <p:nvPr/>
        </p:nvCxnSpPr>
        <p:spPr>
          <a:xfrm flipH="1" flipV="1">
            <a:off x="6094321" y="4130673"/>
            <a:ext cx="4346671" cy="16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F101734-F2FB-3BF6-6503-5FD6820CF5A2}"/>
              </a:ext>
            </a:extLst>
          </p:cNvPr>
          <p:cNvCxnSpPr>
            <a:cxnSpLocks/>
          </p:cNvCxnSpPr>
          <p:nvPr/>
        </p:nvCxnSpPr>
        <p:spPr>
          <a:xfrm flipV="1">
            <a:off x="4643821" y="4140192"/>
            <a:ext cx="0" cy="236251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A29B5C35-CCB5-3020-9B43-77F7AE22366D}"/>
              </a:ext>
            </a:extLst>
          </p:cNvPr>
          <p:cNvCxnSpPr>
            <a:cxnSpLocks/>
          </p:cNvCxnSpPr>
          <p:nvPr/>
        </p:nvCxnSpPr>
        <p:spPr>
          <a:xfrm flipV="1">
            <a:off x="1742250" y="4140192"/>
            <a:ext cx="0" cy="246208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ounded Rectangle 51">
            <a:extLst>
              <a:ext uri="{FF2B5EF4-FFF2-40B4-BE49-F238E27FC236}">
                <a16:creationId xmlns:a16="http://schemas.microsoft.com/office/drawing/2014/main" id="{F87B39F1-04A6-1143-4BED-67576FAE8EB6}"/>
              </a:ext>
            </a:extLst>
          </p:cNvPr>
          <p:cNvSpPr/>
          <p:nvPr/>
        </p:nvSpPr>
        <p:spPr>
          <a:xfrm>
            <a:off x="9079742" y="4384675"/>
            <a:ext cx="2722500" cy="62626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Izbor i angažovanje izvođača</a:t>
            </a:r>
            <a:endParaRPr lang="en-US" dirty="0"/>
          </a:p>
        </p:txBody>
      </p:sp>
      <p:sp>
        <p:nvSpPr>
          <p:cNvPr id="74" name="Rounded Rectangle 51">
            <a:extLst>
              <a:ext uri="{FF2B5EF4-FFF2-40B4-BE49-F238E27FC236}">
                <a16:creationId xmlns:a16="http://schemas.microsoft.com/office/drawing/2014/main" id="{5C6A9985-A461-669D-B8DF-D0A6CB2D59A4}"/>
              </a:ext>
            </a:extLst>
          </p:cNvPr>
          <p:cNvSpPr/>
          <p:nvPr/>
        </p:nvSpPr>
        <p:spPr>
          <a:xfrm>
            <a:off x="3282571" y="4376443"/>
            <a:ext cx="2722500" cy="62626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Izrada i razrada knjige snimanja/izrada košuljice</a:t>
            </a:r>
            <a:endParaRPr lang="en-US" dirty="0"/>
          </a:p>
        </p:txBody>
      </p:sp>
      <p:sp>
        <p:nvSpPr>
          <p:cNvPr id="75" name="Rounded Rectangle 51">
            <a:extLst>
              <a:ext uri="{FF2B5EF4-FFF2-40B4-BE49-F238E27FC236}">
                <a16:creationId xmlns:a16="http://schemas.microsoft.com/office/drawing/2014/main" id="{01288A78-B65B-E3A2-9989-BE86C625D86B}"/>
              </a:ext>
            </a:extLst>
          </p:cNvPr>
          <p:cNvSpPr/>
          <p:nvPr/>
        </p:nvSpPr>
        <p:spPr>
          <a:xfrm>
            <a:off x="390748" y="4374569"/>
            <a:ext cx="2722500" cy="62626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Mesto i način realizacije.</a:t>
            </a:r>
            <a:endParaRPr lang="en-US" dirty="0"/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22EA2203-F780-FE2D-5702-E3D35CD56497}"/>
              </a:ext>
            </a:extLst>
          </p:cNvPr>
          <p:cNvCxnSpPr>
            <a:cxnSpLocks/>
          </p:cNvCxnSpPr>
          <p:nvPr/>
        </p:nvCxnSpPr>
        <p:spPr>
          <a:xfrm flipV="1">
            <a:off x="7543800" y="4140192"/>
            <a:ext cx="0" cy="236251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A278BABB-40DF-95EE-AD48-3BAAFDD809EE}"/>
              </a:ext>
            </a:extLst>
          </p:cNvPr>
          <p:cNvCxnSpPr>
            <a:cxnSpLocks/>
          </p:cNvCxnSpPr>
          <p:nvPr/>
        </p:nvCxnSpPr>
        <p:spPr>
          <a:xfrm flipV="1">
            <a:off x="10439400" y="4140192"/>
            <a:ext cx="0" cy="236251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C6E34365-53C4-9BEE-C94D-A58B714E376B}"/>
              </a:ext>
            </a:extLst>
          </p:cNvPr>
          <p:cNvCxnSpPr>
            <a:cxnSpLocks/>
          </p:cNvCxnSpPr>
          <p:nvPr/>
        </p:nvCxnSpPr>
        <p:spPr>
          <a:xfrm flipH="1">
            <a:off x="1742250" y="5277117"/>
            <a:ext cx="4344492" cy="60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8EFB8BC6-4ACE-9CF1-5454-1E7BAB1236A4}"/>
              </a:ext>
            </a:extLst>
          </p:cNvPr>
          <p:cNvCxnSpPr>
            <a:cxnSpLocks/>
          </p:cNvCxnSpPr>
          <p:nvPr/>
        </p:nvCxnSpPr>
        <p:spPr>
          <a:xfrm flipH="1" flipV="1">
            <a:off x="6094923" y="5277117"/>
            <a:ext cx="4346671" cy="16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9C0C4542-EA0F-FF04-207D-31A8BBCA3602}"/>
              </a:ext>
            </a:extLst>
          </p:cNvPr>
          <p:cNvCxnSpPr>
            <a:cxnSpLocks/>
          </p:cNvCxnSpPr>
          <p:nvPr/>
        </p:nvCxnSpPr>
        <p:spPr>
          <a:xfrm>
            <a:off x="4639219" y="5025424"/>
            <a:ext cx="0" cy="236251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006C4C1D-E530-5E77-90C6-A386199675D1}"/>
              </a:ext>
            </a:extLst>
          </p:cNvPr>
          <p:cNvCxnSpPr>
            <a:cxnSpLocks/>
          </p:cNvCxnSpPr>
          <p:nvPr/>
        </p:nvCxnSpPr>
        <p:spPr>
          <a:xfrm>
            <a:off x="1742250" y="5030909"/>
            <a:ext cx="0" cy="246208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24B49EC2-3357-DB45-9246-C8E1CF745698}"/>
              </a:ext>
            </a:extLst>
          </p:cNvPr>
          <p:cNvCxnSpPr>
            <a:cxnSpLocks/>
          </p:cNvCxnSpPr>
          <p:nvPr/>
        </p:nvCxnSpPr>
        <p:spPr>
          <a:xfrm>
            <a:off x="7542276" y="5025424"/>
            <a:ext cx="0" cy="236251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295ED246-E0F9-4310-E154-E133AC9FC66A}"/>
              </a:ext>
            </a:extLst>
          </p:cNvPr>
          <p:cNvCxnSpPr>
            <a:cxnSpLocks/>
          </p:cNvCxnSpPr>
          <p:nvPr/>
        </p:nvCxnSpPr>
        <p:spPr>
          <a:xfrm>
            <a:off x="10441594" y="5040866"/>
            <a:ext cx="0" cy="236251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ounded Rectangle 9">
            <a:extLst>
              <a:ext uri="{FF2B5EF4-FFF2-40B4-BE49-F238E27FC236}">
                <a16:creationId xmlns:a16="http://schemas.microsoft.com/office/drawing/2014/main" id="{62B8CAF5-2419-227C-20DB-F2A3D4F4F5EA}"/>
              </a:ext>
            </a:extLst>
          </p:cNvPr>
          <p:cNvSpPr/>
          <p:nvPr/>
        </p:nvSpPr>
        <p:spPr>
          <a:xfrm>
            <a:off x="3805235" y="5623621"/>
            <a:ext cx="4652965" cy="624779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37F92C4-1F4A-256E-5F09-B3C56C3018FE}"/>
              </a:ext>
            </a:extLst>
          </p:cNvPr>
          <p:cNvSpPr txBox="1"/>
          <p:nvPr/>
        </p:nvSpPr>
        <p:spPr>
          <a:xfrm>
            <a:off x="3886200" y="5705179"/>
            <a:ext cx="45005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OPERATIVNI PLAN RADA EKIPE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112" name="Down Arrow 16">
            <a:extLst>
              <a:ext uri="{FF2B5EF4-FFF2-40B4-BE49-F238E27FC236}">
                <a16:creationId xmlns:a16="http://schemas.microsoft.com/office/drawing/2014/main" id="{ACA3395D-F16A-F06C-8835-BCC6ADC22C7E}"/>
              </a:ext>
            </a:extLst>
          </p:cNvPr>
          <p:cNvSpPr/>
          <p:nvPr/>
        </p:nvSpPr>
        <p:spPr>
          <a:xfrm>
            <a:off x="5798780" y="6356642"/>
            <a:ext cx="591081" cy="269587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038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000"/>
                            </p:stCondLst>
                            <p:childTnLst>
                              <p:par>
                                <p:cTn id="7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1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4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7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9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5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8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4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8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000"/>
                            </p:stCondLst>
                            <p:childTnLst>
                              <p:par>
                                <p:cTn id="15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4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3" grpId="0" animBg="1"/>
      <p:bldP spid="22" grpId="0" animBg="1"/>
      <p:bldP spid="4" grpId="0" animBg="1"/>
      <p:bldP spid="12" grpId="0" animBg="1"/>
      <p:bldP spid="19" grpId="0" animBg="1"/>
      <p:bldP spid="26" grpId="0"/>
      <p:bldP spid="30" grpId="0" animBg="1"/>
      <p:bldP spid="32" grpId="0"/>
      <p:bldP spid="53" grpId="0" animBg="1"/>
      <p:bldP spid="58" grpId="0" animBg="1"/>
      <p:bldP spid="73" grpId="0" animBg="1"/>
      <p:bldP spid="74" grpId="0" animBg="1"/>
      <p:bldP spid="75" grpId="0" animBg="1"/>
      <p:bldP spid="110" grpId="0" animBg="1"/>
      <p:bldP spid="111" grpId="0"/>
      <p:bldP spid="1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039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30238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Pripreme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2826875" y="5410200"/>
            <a:ext cx="6629396" cy="457200"/>
          </a:xfrm>
          <a:prstGeom prst="roundRect">
            <a:avLst/>
          </a:prstGeom>
          <a:solidFill>
            <a:srgbClr val="C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FORMIRANJE KOMPLETNE EKIPE REALIZACIJE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4" name="Rounded Rectangle 5">
            <a:extLst>
              <a:ext uri="{FF2B5EF4-FFF2-40B4-BE49-F238E27FC236}">
                <a16:creationId xmlns:a16="http://schemas.microsoft.com/office/drawing/2014/main" id="{E81CEAD5-69DE-6417-BE2A-046A60307A61}"/>
              </a:ext>
            </a:extLst>
          </p:cNvPr>
          <p:cNvSpPr/>
          <p:nvPr/>
        </p:nvSpPr>
        <p:spPr>
          <a:xfrm>
            <a:off x="4114800" y="2132401"/>
            <a:ext cx="3962400" cy="533400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bg1"/>
                </a:solidFill>
              </a:rPr>
              <a:t>KALKULACIJA TROŠKOVA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7" name="Down Arrow 21">
            <a:extLst>
              <a:ext uri="{FF2B5EF4-FFF2-40B4-BE49-F238E27FC236}">
                <a16:creationId xmlns:a16="http://schemas.microsoft.com/office/drawing/2014/main" id="{1D717CD2-9838-4C41-A273-0E67863CEE70}"/>
              </a:ext>
            </a:extLst>
          </p:cNvPr>
          <p:cNvSpPr/>
          <p:nvPr/>
        </p:nvSpPr>
        <p:spPr>
          <a:xfrm>
            <a:off x="5739329" y="1795787"/>
            <a:ext cx="709984" cy="2286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own Arrow 16">
            <a:extLst>
              <a:ext uri="{FF2B5EF4-FFF2-40B4-BE49-F238E27FC236}">
                <a16:creationId xmlns:a16="http://schemas.microsoft.com/office/drawing/2014/main" id="{29B3F137-84B8-3785-7905-50869262780F}"/>
              </a:ext>
            </a:extLst>
          </p:cNvPr>
          <p:cNvSpPr/>
          <p:nvPr/>
        </p:nvSpPr>
        <p:spPr>
          <a:xfrm>
            <a:off x="5791199" y="3961201"/>
            <a:ext cx="591081" cy="269587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A4C603F-8F06-E22B-94B8-FFC0359BFFAA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6094322" y="2665801"/>
            <a:ext cx="1678" cy="13572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65C9DA98-9C46-E195-4303-8E82550ABA79}"/>
              </a:ext>
            </a:extLst>
          </p:cNvPr>
          <p:cNvCxnSpPr>
            <a:cxnSpLocks/>
          </p:cNvCxnSpPr>
          <p:nvPr/>
        </p:nvCxnSpPr>
        <p:spPr>
          <a:xfrm flipH="1">
            <a:off x="1742250" y="2812126"/>
            <a:ext cx="4344492" cy="60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51">
            <a:extLst>
              <a:ext uri="{FF2B5EF4-FFF2-40B4-BE49-F238E27FC236}">
                <a16:creationId xmlns:a16="http://schemas.microsoft.com/office/drawing/2014/main" id="{46BB405A-98F1-618B-6499-FFE6E8B22F42}"/>
              </a:ext>
            </a:extLst>
          </p:cNvPr>
          <p:cNvSpPr/>
          <p:nvPr/>
        </p:nvSpPr>
        <p:spPr>
          <a:xfrm>
            <a:off x="6190774" y="3062684"/>
            <a:ext cx="2722500" cy="62626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Obezbeđivanje scenske  </a:t>
            </a:r>
          </a:p>
          <a:p>
            <a:pPr algn="ctr"/>
            <a:r>
              <a:rPr lang="sr-Latn-RS" dirty="0"/>
              <a:t>i igrajuće rekvizite</a:t>
            </a:r>
            <a:endParaRPr lang="en-US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0EB7987-0546-D9EE-992A-3927E6813439}"/>
              </a:ext>
            </a:extLst>
          </p:cNvPr>
          <p:cNvCxnSpPr>
            <a:cxnSpLocks/>
          </p:cNvCxnSpPr>
          <p:nvPr/>
        </p:nvCxnSpPr>
        <p:spPr>
          <a:xfrm flipH="1" flipV="1">
            <a:off x="6094321" y="2808682"/>
            <a:ext cx="4346671" cy="16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80A11E5-CE4F-F42C-0E3D-D23A33298821}"/>
              </a:ext>
            </a:extLst>
          </p:cNvPr>
          <p:cNvCxnSpPr>
            <a:cxnSpLocks/>
          </p:cNvCxnSpPr>
          <p:nvPr/>
        </p:nvCxnSpPr>
        <p:spPr>
          <a:xfrm flipV="1">
            <a:off x="4643821" y="2818201"/>
            <a:ext cx="0" cy="236251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C5B2F9E-05BE-8241-B0D6-F3EB1DFAF97F}"/>
              </a:ext>
            </a:extLst>
          </p:cNvPr>
          <p:cNvCxnSpPr>
            <a:cxnSpLocks/>
          </p:cNvCxnSpPr>
          <p:nvPr/>
        </p:nvCxnSpPr>
        <p:spPr>
          <a:xfrm flipV="1">
            <a:off x="1742250" y="2818201"/>
            <a:ext cx="0" cy="246208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51">
            <a:extLst>
              <a:ext uri="{FF2B5EF4-FFF2-40B4-BE49-F238E27FC236}">
                <a16:creationId xmlns:a16="http://schemas.microsoft.com/office/drawing/2014/main" id="{52690214-CF18-AB25-AC5F-4F8CDA18D01F}"/>
              </a:ext>
            </a:extLst>
          </p:cNvPr>
          <p:cNvSpPr/>
          <p:nvPr/>
        </p:nvSpPr>
        <p:spPr>
          <a:xfrm>
            <a:off x="9079742" y="3062684"/>
            <a:ext cx="2722500" cy="62626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Obezbeđivanje VTR materijala, muzike...</a:t>
            </a:r>
            <a:endParaRPr lang="en-US" dirty="0"/>
          </a:p>
        </p:txBody>
      </p:sp>
      <p:sp>
        <p:nvSpPr>
          <p:cNvPr id="16" name="Rounded Rectangle 51">
            <a:extLst>
              <a:ext uri="{FF2B5EF4-FFF2-40B4-BE49-F238E27FC236}">
                <a16:creationId xmlns:a16="http://schemas.microsoft.com/office/drawing/2014/main" id="{BABCF16D-F985-2728-F96D-13AF2634D1CE}"/>
              </a:ext>
            </a:extLst>
          </p:cNvPr>
          <p:cNvSpPr/>
          <p:nvPr/>
        </p:nvSpPr>
        <p:spPr>
          <a:xfrm>
            <a:off x="3282571" y="3054452"/>
            <a:ext cx="2722500" cy="62626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Izrada dekora, </a:t>
            </a:r>
          </a:p>
          <a:p>
            <a:pPr algn="ctr"/>
            <a:r>
              <a:rPr lang="sr-Latn-RS" dirty="0"/>
              <a:t>kostima i maski</a:t>
            </a:r>
            <a:endParaRPr lang="en-US" dirty="0"/>
          </a:p>
        </p:txBody>
      </p:sp>
      <p:sp>
        <p:nvSpPr>
          <p:cNvPr id="18" name="Rounded Rectangle 51">
            <a:extLst>
              <a:ext uri="{FF2B5EF4-FFF2-40B4-BE49-F238E27FC236}">
                <a16:creationId xmlns:a16="http://schemas.microsoft.com/office/drawing/2014/main" id="{42B02933-A01C-01F1-4650-02C270419A4D}"/>
              </a:ext>
            </a:extLst>
          </p:cNvPr>
          <p:cNvSpPr/>
          <p:nvPr/>
        </p:nvSpPr>
        <p:spPr>
          <a:xfrm>
            <a:off x="390748" y="3052578"/>
            <a:ext cx="2722500" cy="62626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dirty="0"/>
              <a:t>Zaključivanje ugovora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FDE18D8-8E94-29C2-D91C-74E131098497}"/>
              </a:ext>
            </a:extLst>
          </p:cNvPr>
          <p:cNvCxnSpPr>
            <a:cxnSpLocks/>
          </p:cNvCxnSpPr>
          <p:nvPr/>
        </p:nvCxnSpPr>
        <p:spPr>
          <a:xfrm flipV="1">
            <a:off x="7543800" y="2818201"/>
            <a:ext cx="0" cy="236251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8A0941B-0070-6DEF-4211-60C09788B6DC}"/>
              </a:ext>
            </a:extLst>
          </p:cNvPr>
          <p:cNvCxnSpPr>
            <a:cxnSpLocks/>
          </p:cNvCxnSpPr>
          <p:nvPr/>
        </p:nvCxnSpPr>
        <p:spPr>
          <a:xfrm flipV="1">
            <a:off x="10439400" y="2818201"/>
            <a:ext cx="0" cy="236251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EE222B3-4192-B481-6B5A-86B267FDEE0D}"/>
              </a:ext>
            </a:extLst>
          </p:cNvPr>
          <p:cNvCxnSpPr>
            <a:cxnSpLocks/>
          </p:cNvCxnSpPr>
          <p:nvPr/>
        </p:nvCxnSpPr>
        <p:spPr>
          <a:xfrm flipH="1">
            <a:off x="1742250" y="3955126"/>
            <a:ext cx="4344492" cy="6075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2B4C4D5-86A6-38B1-8A50-29141BE0DDB1}"/>
              </a:ext>
            </a:extLst>
          </p:cNvPr>
          <p:cNvCxnSpPr>
            <a:cxnSpLocks/>
          </p:cNvCxnSpPr>
          <p:nvPr/>
        </p:nvCxnSpPr>
        <p:spPr>
          <a:xfrm flipH="1" flipV="1">
            <a:off x="6094923" y="3955126"/>
            <a:ext cx="4346671" cy="166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5541E70-A41F-46D8-86FC-63277178FDBB}"/>
              </a:ext>
            </a:extLst>
          </p:cNvPr>
          <p:cNvCxnSpPr>
            <a:cxnSpLocks/>
          </p:cNvCxnSpPr>
          <p:nvPr/>
        </p:nvCxnSpPr>
        <p:spPr>
          <a:xfrm>
            <a:off x="4639219" y="3703433"/>
            <a:ext cx="0" cy="236251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5D273F2-11A2-C117-FDD0-9C2B8259552D}"/>
              </a:ext>
            </a:extLst>
          </p:cNvPr>
          <p:cNvCxnSpPr>
            <a:cxnSpLocks/>
          </p:cNvCxnSpPr>
          <p:nvPr/>
        </p:nvCxnSpPr>
        <p:spPr>
          <a:xfrm>
            <a:off x="1742250" y="3708918"/>
            <a:ext cx="0" cy="246208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CF412C5-C205-9B0A-0EB4-5B1CD698F274}"/>
              </a:ext>
            </a:extLst>
          </p:cNvPr>
          <p:cNvCxnSpPr>
            <a:cxnSpLocks/>
          </p:cNvCxnSpPr>
          <p:nvPr/>
        </p:nvCxnSpPr>
        <p:spPr>
          <a:xfrm>
            <a:off x="7542276" y="3703433"/>
            <a:ext cx="0" cy="236251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616235E5-39CB-24F1-702F-3817F67FCD77}"/>
              </a:ext>
            </a:extLst>
          </p:cNvPr>
          <p:cNvCxnSpPr>
            <a:cxnSpLocks/>
          </p:cNvCxnSpPr>
          <p:nvPr/>
        </p:nvCxnSpPr>
        <p:spPr>
          <a:xfrm>
            <a:off x="10441594" y="3718875"/>
            <a:ext cx="0" cy="236251"/>
          </a:xfrm>
          <a:prstGeom prst="line">
            <a:avLst/>
          </a:prstGeom>
          <a:ln w="28575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ounded Rectangle 9">
            <a:extLst>
              <a:ext uri="{FF2B5EF4-FFF2-40B4-BE49-F238E27FC236}">
                <a16:creationId xmlns:a16="http://schemas.microsoft.com/office/drawing/2014/main" id="{32EB3B45-19EE-C1BB-ADD6-F4C31D3686B7}"/>
              </a:ext>
            </a:extLst>
          </p:cNvPr>
          <p:cNvSpPr/>
          <p:nvPr/>
        </p:nvSpPr>
        <p:spPr>
          <a:xfrm>
            <a:off x="2514600" y="4301630"/>
            <a:ext cx="7162798" cy="624779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9F57B75-7C2D-C5A7-6BD8-3ED92BBC1492}"/>
              </a:ext>
            </a:extLst>
          </p:cNvPr>
          <p:cNvSpPr txBox="1"/>
          <p:nvPr/>
        </p:nvSpPr>
        <p:spPr>
          <a:xfrm>
            <a:off x="2587232" y="4383188"/>
            <a:ext cx="7090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OBEZBEĐIVANJE PROSTORNIH I TEH. KAPACITETA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2" name="Down Arrow 16">
            <a:extLst>
              <a:ext uri="{FF2B5EF4-FFF2-40B4-BE49-F238E27FC236}">
                <a16:creationId xmlns:a16="http://schemas.microsoft.com/office/drawing/2014/main" id="{1176ACBE-1826-F85F-E038-A01B09999C5A}"/>
              </a:ext>
            </a:extLst>
          </p:cNvPr>
          <p:cNvSpPr/>
          <p:nvPr/>
        </p:nvSpPr>
        <p:spPr>
          <a:xfrm>
            <a:off x="5846033" y="5024789"/>
            <a:ext cx="591081" cy="269587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269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000"/>
                            </p:stCondLst>
                            <p:childTnLst>
                              <p:par>
                                <p:cTn id="86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"/>
                            </p:stCondLst>
                            <p:childTnLst>
                              <p:par>
                                <p:cTn id="102" presetID="6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 animBg="1"/>
      <p:bldP spid="7" grpId="0" animBg="1"/>
      <p:bldP spid="8" grpId="0" animBg="1"/>
      <p:bldP spid="11" grpId="0" animBg="1"/>
      <p:bldP spid="15" grpId="0" animBg="1"/>
      <p:bldP spid="16" grpId="0" animBg="1"/>
      <p:bldP spid="18" grpId="0" animBg="1"/>
      <p:bldP spid="27" grpId="0" animBg="1"/>
      <p:bldP spid="30" grpId="0"/>
      <p:bldP spid="3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30238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085" y="76200"/>
            <a:ext cx="8980715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109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062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p</a:t>
            </a:r>
            <a:r>
              <a:rPr lang="vi-VN" dirty="0">
                <a:latin typeface="Corbel" pitchFamily="34" charset="0"/>
              </a:rPr>
              <a:t>riprem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obezbeđuj</a:t>
            </a:r>
            <a:r>
              <a:rPr lang="sr-Latn-RS" dirty="0">
                <a:latin typeface="Corbel" pitchFamily="34" charset="0"/>
              </a:rPr>
              <a:t>u</a:t>
            </a:r>
            <a:r>
              <a:rPr lang="vi-VN" dirty="0">
                <a:latin typeface="Corbel" pitchFamily="34" charset="0"/>
              </a:rPr>
              <a:t> </a:t>
            </a:r>
            <a:r>
              <a:rPr lang="vi-VN" b="1" u="sng" dirty="0">
                <a:solidFill>
                  <a:srgbClr val="C00000"/>
                </a:solidFill>
                <a:latin typeface="Corbel" pitchFamily="34" charset="0"/>
              </a:rPr>
              <a:t>konkretne uslove za proizvodnju </a:t>
            </a:r>
            <a:r>
              <a:rPr lang="vi-VN" dirty="0">
                <a:latin typeface="Corbel" pitchFamily="34" charset="0"/>
              </a:rPr>
              <a:t>na osnovu planom utvrđenih elemenata, tako da se obezbede što bolji uslovi za realizaciju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b="1" i="1" dirty="0"/>
              <a:t>planiranje</a:t>
            </a:r>
            <a:r>
              <a:rPr lang="hr-HR" dirty="0"/>
              <a:t> pristupa delimično i uopšteno, </a:t>
            </a:r>
            <a:r>
              <a:rPr lang="hr-HR" b="1" i="1" dirty="0"/>
              <a:t>pripreme</a:t>
            </a:r>
            <a:r>
              <a:rPr lang="hr-HR" dirty="0"/>
              <a:t> se uvek odnose na određeni programski projekat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000" dirty="0"/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uspeh realizacije nije samo u proizvodnom uspehu (vremenski, tehnički i finansijski okviri), već mnogo više u kreativnim rezultatima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000" dirty="0"/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u fazi pripreme mnogobrojne probleme treba predvideti i prevazići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Pripreme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5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353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Svaki projekat ima specifične zahteve koji proističu iz programskih zahteva i rediteljske koncepcije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2000" dirty="0"/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Sve zahteve treba utvrditi, dovesti u međusobni sklad i ostvariti uslove za njihovo ispunjenje 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Pripremni zadaci mogu se definisati kroz dve vrste priprema</a:t>
            </a:r>
            <a:r>
              <a:rPr lang="vi-VN" dirty="0">
                <a:latin typeface="Corbel" pitchFamily="34" charset="0"/>
              </a:rPr>
              <a:t>:</a:t>
            </a:r>
            <a:endParaRPr lang="sr-Latn-RS" dirty="0">
              <a:latin typeface="Corbel" pitchFamily="34" charset="0"/>
            </a:endParaRPr>
          </a:p>
          <a:p>
            <a:pPr marL="1252538" lvl="2" indent="-177800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Kreativna pripreme</a:t>
            </a:r>
            <a:endParaRPr lang="vi-VN" b="1" dirty="0">
              <a:solidFill>
                <a:srgbClr val="C00000"/>
              </a:solidFill>
              <a:latin typeface="Corbel" pitchFamily="34" charset="0"/>
            </a:endParaRPr>
          </a:p>
          <a:p>
            <a:pPr marL="1252538" lvl="2" indent="-177800">
              <a:lnSpc>
                <a:spcPct val="20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Operativno-tehničke</a:t>
            </a:r>
            <a:endParaRPr lang="vi-VN" b="1" dirty="0">
              <a:solidFill>
                <a:srgbClr val="C00000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Pripreme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011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Pripreme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Rounded Rectangle 33">
            <a:extLst>
              <a:ext uri="{FF2B5EF4-FFF2-40B4-BE49-F238E27FC236}">
                <a16:creationId xmlns:a16="http://schemas.microsoft.com/office/drawing/2014/main" id="{5D74BC07-9BC6-BE77-3756-0F3600A96E03}"/>
              </a:ext>
            </a:extLst>
          </p:cNvPr>
          <p:cNvSpPr/>
          <p:nvPr/>
        </p:nvSpPr>
        <p:spPr>
          <a:xfrm>
            <a:off x="6400800" y="2447925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D52AE87-397B-4B84-8492-C52E50F85EA0}"/>
              </a:ext>
            </a:extLst>
          </p:cNvPr>
          <p:cNvSpPr/>
          <p:nvPr/>
        </p:nvSpPr>
        <p:spPr>
          <a:xfrm>
            <a:off x="6510867" y="2803525"/>
            <a:ext cx="3670300" cy="711200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OPERATIVNO-TEHNIČKE PRIPREME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48D1F15-C8E1-817D-80C7-CB9E6B625BC4}"/>
              </a:ext>
            </a:extLst>
          </p:cNvPr>
          <p:cNvSpPr/>
          <p:nvPr/>
        </p:nvSpPr>
        <p:spPr>
          <a:xfrm>
            <a:off x="6989233" y="371475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Tehnički kapaciteti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3C07588-7B24-9A72-437E-7AAA17977FBB}"/>
              </a:ext>
            </a:extLst>
          </p:cNvPr>
          <p:cNvSpPr/>
          <p:nvPr/>
        </p:nvSpPr>
        <p:spPr>
          <a:xfrm>
            <a:off x="6989233" y="432435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Kadrovske potrebe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3606F7-1E25-FD25-5597-1C266299AD3B}"/>
              </a:ext>
            </a:extLst>
          </p:cNvPr>
          <p:cNvSpPr/>
          <p:nvPr/>
        </p:nvSpPr>
        <p:spPr>
          <a:xfrm>
            <a:off x="6989233" y="490855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Finansijski elementi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10" name="Rounded Rectangle 13">
            <a:extLst>
              <a:ext uri="{FF2B5EF4-FFF2-40B4-BE49-F238E27FC236}">
                <a16:creationId xmlns:a16="http://schemas.microsoft.com/office/drawing/2014/main" id="{3A61BB9B-7852-E077-B1EE-3568CACA905D}"/>
              </a:ext>
            </a:extLst>
          </p:cNvPr>
          <p:cNvSpPr/>
          <p:nvPr/>
        </p:nvSpPr>
        <p:spPr>
          <a:xfrm>
            <a:off x="1905000" y="2447925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prstClr val="black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EFA1FFE-496E-031E-CEE1-7B5AB4E50EF2}"/>
              </a:ext>
            </a:extLst>
          </p:cNvPr>
          <p:cNvSpPr/>
          <p:nvPr/>
        </p:nvSpPr>
        <p:spPr>
          <a:xfrm>
            <a:off x="2015067" y="2803525"/>
            <a:ext cx="3670300" cy="711200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KREATIVNE PRIPREME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93DD0B-9FD7-113E-F6B7-343E19013118}"/>
              </a:ext>
            </a:extLst>
          </p:cNvPr>
          <p:cNvSpPr/>
          <p:nvPr/>
        </p:nvSpPr>
        <p:spPr>
          <a:xfrm>
            <a:off x="2493433" y="3727191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Obezbeđivanje pgm.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7C17B84-06AE-631C-6F5C-087ADC99377E}"/>
              </a:ext>
            </a:extLst>
          </p:cNvPr>
          <p:cNvSpPr/>
          <p:nvPr/>
        </p:nvSpPr>
        <p:spPr>
          <a:xfrm>
            <a:off x="2493433" y="4327525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Autorska koncepcija</a:t>
            </a:r>
            <a:endParaRPr lang="en-US" sz="2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86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06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8650" lvl="2" indent="-180975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Određuju stvaralačke okvire</a:t>
            </a:r>
            <a:r>
              <a:rPr lang="vi-VN" dirty="0">
                <a:latin typeface="Corbel" pitchFamily="34" charset="0"/>
              </a:rPr>
              <a:t>:</a:t>
            </a:r>
            <a:endParaRPr lang="sr-Latn-RS" dirty="0">
              <a:latin typeface="Corbel" pitchFamily="34" charset="0"/>
            </a:endParaRPr>
          </a:p>
          <a:p>
            <a:pPr marL="44767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809625" lvl="2" indent="-18097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obezbeđivanje programskih projekata na osnovu uređivačke koncepcije</a:t>
            </a:r>
          </a:p>
          <a:p>
            <a:pPr marL="809625" lvl="2" indent="-18097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b="1" dirty="0">
                <a:solidFill>
                  <a:srgbClr val="C00000"/>
                </a:solidFill>
                <a:latin typeface="Corbel" pitchFamily="34" charset="0"/>
              </a:rPr>
              <a:t>utvrđivanje rediteljske koncepcije po programskom projektu</a:t>
            </a:r>
            <a:endParaRPr lang="sr-Latn-RS" b="1" dirty="0">
              <a:solidFill>
                <a:srgbClr val="C00000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8650" lvl="2" indent="-18097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obezbeđivanj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programskih projekata u formi ideja, sinopsisa, scenarija</a:t>
            </a:r>
            <a:r>
              <a:rPr lang="sr-Latn-RS" dirty="0">
                <a:latin typeface="Corbel" pitchFamily="34" charset="0"/>
              </a:rPr>
              <a:t>-</a:t>
            </a:r>
            <a:r>
              <a:rPr lang="vi-VN" dirty="0">
                <a:latin typeface="Corbel" pitchFamily="34" charset="0"/>
              </a:rPr>
              <a:t>takozvanih programskih „sirovina“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>
              <a:latin typeface="Corbel" pitchFamily="34" charset="0"/>
            </a:endParaRPr>
          </a:p>
          <a:p>
            <a:pPr marL="628650" lvl="2" indent="-18097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dirty="0"/>
              <a:t>rediteljska koncepcija (kreativni elementi) koja usmerava dalji rad, potrebno je da bude usklađena sa programskim zahtevima i produkcijskim mogućnostima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Kreativna pripreme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71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8650" lvl="2" indent="-18097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Utvrđuje i obezbeđuje materijalno-tehničke uslove</a:t>
            </a:r>
            <a:r>
              <a:rPr lang="vi-VN" dirty="0">
                <a:latin typeface="Corbel" pitchFamily="34" charset="0"/>
              </a:rPr>
              <a:t>:</a:t>
            </a:r>
            <a:endParaRPr lang="sr-Latn-RS" dirty="0">
              <a:latin typeface="Corbel" pitchFamily="34" charset="0"/>
            </a:endParaRPr>
          </a:p>
          <a:p>
            <a:pPr marL="44767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257300" lvl="2" indent="-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tehničke kapacitete</a:t>
            </a:r>
          </a:p>
          <a:p>
            <a:pPr marL="1257300" lvl="2" indent="-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kadrovske potrebe</a:t>
            </a:r>
          </a:p>
          <a:p>
            <a:pPr marL="1257300" lvl="2" indent="-2667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finansijske elemente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8650" lvl="2" indent="-18097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Kreativn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i operativno-tehničk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priprem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međusobno se uslovljavaju</a:t>
            </a:r>
            <a:endParaRPr lang="sr-Latn-RS" dirty="0">
              <a:latin typeface="Corbel" pitchFamily="34" charset="0"/>
            </a:endParaRPr>
          </a:p>
          <a:p>
            <a:pPr marL="447675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>
              <a:latin typeface="Corbel" pitchFamily="34" charset="0"/>
            </a:endParaRPr>
          </a:p>
          <a:p>
            <a:pPr marL="628650" lvl="2" indent="-180975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dirty="0"/>
              <a:t>Operativno-tehničke pripreme nisu zasebna celina jer su povezane sa odgovarajućim kreativnim zadacima u toku svih radnih operacija proizvodne pripreme</a:t>
            </a:r>
            <a:endParaRPr lang="hr-HR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Operativno-tehničke pripreme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084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03632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sz="2600" dirty="0"/>
              <a:t>Sadržaj radnih procesa u fazi priprema zavisi od: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500" dirty="0"/>
          </a:p>
          <a:p>
            <a:pPr marL="1524000" lvl="2" indent="-2667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tehnološkog načina proizvodnje</a:t>
            </a:r>
          </a:p>
          <a:p>
            <a:pPr marL="1524000" lvl="2" indent="-2667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sz="2200" b="1" dirty="0">
                <a:solidFill>
                  <a:srgbClr val="C00000"/>
                </a:solidFill>
              </a:rPr>
              <a:t>strukture programskog projekta</a:t>
            </a:r>
          </a:p>
          <a:p>
            <a:pPr marL="9842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900" dirty="0"/>
          </a:p>
          <a:p>
            <a:pPr marL="985838" lvl="2" indent="-3556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b="1" u="sng" dirty="0"/>
              <a:t>Utvrđen skup postupaka kao zajednički sistem radnih procesa:</a:t>
            </a:r>
          </a:p>
          <a:p>
            <a:pPr marL="630238" lvl="2" indent="0">
              <a:spcBef>
                <a:spcPts val="0"/>
              </a:spcBef>
              <a:buClrTx/>
              <a:buSzPct val="80000"/>
              <a:buNone/>
            </a:pPr>
            <a:endParaRPr lang="hr-HR" sz="400" b="1" u="sng" dirty="0"/>
          </a:p>
          <a:p>
            <a:pPr marL="630238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00" dirty="0"/>
          </a:p>
          <a:p>
            <a:pPr marL="1327150" lvl="2" indent="-3429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+mj-lt"/>
              <a:buAutoNum type="arabicPeriod"/>
            </a:pPr>
            <a:r>
              <a:rPr lang="vi-VN" sz="2200" dirty="0">
                <a:latin typeface="Corbel" pitchFamily="34" charset="0"/>
              </a:rPr>
              <a:t>obezbeđivanje programskih projekata</a:t>
            </a:r>
          </a:p>
          <a:p>
            <a:pPr marL="1327150" lvl="2" indent="-3429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+mj-lt"/>
              <a:buAutoNum type="arabicPeriod"/>
            </a:pPr>
            <a:r>
              <a:rPr lang="vi-VN" sz="2200" dirty="0">
                <a:latin typeface="Corbel" pitchFamily="34" charset="0"/>
              </a:rPr>
              <a:t>utvrđivanje rediteljske koncepcije</a:t>
            </a:r>
          </a:p>
          <a:p>
            <a:pPr marL="1327150" lvl="2" indent="-3429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+mj-lt"/>
              <a:buAutoNum type="arabicPeriod"/>
            </a:pPr>
            <a:r>
              <a:rPr lang="vi-VN" sz="2200" dirty="0">
                <a:latin typeface="Corbel" pitchFamily="34" charset="0"/>
              </a:rPr>
              <a:t>formiranje autorskog dela ekipe</a:t>
            </a:r>
          </a:p>
          <a:p>
            <a:pPr marL="1327150" lvl="2" indent="-3429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+mj-lt"/>
              <a:buAutoNum type="arabicPeriod"/>
            </a:pPr>
            <a:r>
              <a:rPr lang="vi-VN" sz="2200" dirty="0">
                <a:latin typeface="Corbel" pitchFamily="34" charset="0"/>
              </a:rPr>
              <a:t>izrada i odobrenje predkalkulacije troškova</a:t>
            </a:r>
          </a:p>
          <a:p>
            <a:pPr marL="1327150" lvl="2" indent="-3429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+mj-lt"/>
              <a:buAutoNum type="arabicPeriod"/>
            </a:pPr>
            <a:r>
              <a:rPr lang="vi-VN" sz="2200" dirty="0">
                <a:latin typeface="Corbel" pitchFamily="34" charset="0"/>
              </a:rPr>
              <a:t>formiranje užeg dela ekipe</a:t>
            </a:r>
          </a:p>
          <a:p>
            <a:pPr marL="1327150" lvl="2" indent="-3429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+mj-lt"/>
              <a:buAutoNum type="arabicPeriod"/>
            </a:pPr>
            <a:r>
              <a:rPr lang="vi-VN" sz="2200" dirty="0">
                <a:latin typeface="Corbel" pitchFamily="34" charset="0"/>
              </a:rPr>
              <a:t>određivanje mesta i načina realizacije</a:t>
            </a:r>
            <a:endParaRPr lang="sr-Latn-RS" sz="2200" dirty="0">
              <a:latin typeface="Corbel" pitchFamily="34" charset="0"/>
            </a:endParaRPr>
          </a:p>
          <a:p>
            <a:pPr marL="1327150" lvl="2" indent="-3429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+mj-lt"/>
              <a:buAutoNum type="arabicPeriod"/>
            </a:pP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izrada i razrada knjige snimanja</a:t>
            </a: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 / izvođačke košuljice</a:t>
            </a:r>
            <a:endParaRPr lang="sr-Latn-RS" sz="2200" dirty="0">
              <a:latin typeface="Corbel" pitchFamily="34" charset="0"/>
            </a:endParaRPr>
          </a:p>
          <a:p>
            <a:pPr marL="1327150" lvl="2" indent="-3429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+mj-lt"/>
              <a:buAutoNum type="arabicPeriod"/>
            </a:pP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izrada, usvajanje i tehnička razrada idejnih skica dekora, kostima i maske</a:t>
            </a:r>
            <a:endParaRPr lang="vi-VN" sz="2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Pripreme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652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10363200" cy="5486400"/>
          </a:xfrm>
        </p:spPr>
        <p:txBody>
          <a:bodyPr>
            <a:normAutofit lnSpcReduction="10000"/>
          </a:bodyPr>
          <a:lstStyle/>
          <a:p>
            <a:pPr marL="1371600" lvl="2" indent="-387350">
              <a:lnSpc>
                <a:spcPct val="150000"/>
              </a:lnSpc>
              <a:spcBef>
                <a:spcPts val="0"/>
              </a:spcBef>
              <a:buClrTx/>
              <a:buSzPct val="80000"/>
              <a:buAutoNum type="arabicPeriod" startAt="9"/>
            </a:pP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izbor i angažovanje izvođača</a:t>
            </a:r>
            <a:endParaRPr lang="sr-Latn-RS" sz="2200" dirty="0">
              <a:solidFill>
                <a:prstClr val="black"/>
              </a:solidFill>
              <a:latin typeface="Corbel" pitchFamily="34" charset="0"/>
            </a:endParaRPr>
          </a:p>
          <a:p>
            <a:pPr marL="1327150" lvl="2" indent="-3429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+mj-lt"/>
              <a:buAutoNum type="arabicPeriod" startAt="9"/>
            </a:pP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 </a:t>
            </a: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izrada operativnog plana rada ekipe</a:t>
            </a:r>
          </a:p>
          <a:p>
            <a:pPr marL="984250" lvl="2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11.  </a:t>
            </a: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izrada i odobrenje kalkulacije troškova</a:t>
            </a:r>
            <a:endParaRPr lang="sr-Latn-RS" sz="2200" dirty="0">
              <a:solidFill>
                <a:prstClr val="black"/>
              </a:solidFill>
              <a:latin typeface="Corbel" pitchFamily="34" charset="0"/>
            </a:endParaRPr>
          </a:p>
          <a:p>
            <a:pPr marL="984250" lvl="2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12.  zaključivanje ugovora</a:t>
            </a:r>
            <a:endParaRPr lang="vi-VN" sz="2200" dirty="0">
              <a:solidFill>
                <a:prstClr val="black"/>
              </a:solidFill>
              <a:latin typeface="Corbel" pitchFamily="34" charset="0"/>
            </a:endParaRPr>
          </a:p>
          <a:p>
            <a:pPr marL="984250" lvl="2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13.  </a:t>
            </a: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izrada dekora, kostima i maske</a:t>
            </a:r>
          </a:p>
          <a:p>
            <a:pPr marL="984250" lvl="2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14.  </a:t>
            </a: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obezbeđivanje scenske i igrajuće rekvizite</a:t>
            </a:r>
          </a:p>
          <a:p>
            <a:pPr marL="984250" lvl="2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15.  </a:t>
            </a: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obezbeđivanje muzike i tonskih efekata</a:t>
            </a:r>
          </a:p>
          <a:p>
            <a:pPr marL="984250" lvl="2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16.  </a:t>
            </a: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izbor i nabavka VTR materijala</a:t>
            </a:r>
          </a:p>
          <a:p>
            <a:pPr marL="984250" lvl="2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17.  </a:t>
            </a: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obezbeđivanje prostorno-tehničkih i odgovarajućih kadrovskih kapaciteta</a:t>
            </a:r>
          </a:p>
          <a:p>
            <a:pPr marL="984250" lvl="2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18.  </a:t>
            </a: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formiranje punog sastava proizvodne ekipe</a:t>
            </a:r>
          </a:p>
          <a:p>
            <a:pPr marL="984250" lvl="2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r>
              <a:rPr lang="sr-Latn-RS" sz="2200" dirty="0">
                <a:solidFill>
                  <a:prstClr val="black"/>
                </a:solidFill>
                <a:latin typeface="Corbel" pitchFamily="34" charset="0"/>
              </a:rPr>
              <a:t>19.  </a:t>
            </a:r>
            <a:r>
              <a:rPr lang="vi-VN" sz="2200" dirty="0">
                <a:solidFill>
                  <a:prstClr val="black"/>
                </a:solidFill>
                <a:latin typeface="Corbel" pitchFamily="34" charset="0"/>
              </a:rPr>
              <a:t>izrada špice, džinglova, foršpana i potrebne el. grafičke opreme</a:t>
            </a:r>
            <a:endParaRPr lang="sr-Latn-RS" sz="2200" dirty="0">
              <a:solidFill>
                <a:prstClr val="black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Pripreme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909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30238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104394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Pripreme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Rounded Rectangle 1"/>
          <p:cNvSpPr/>
          <p:nvPr/>
        </p:nvSpPr>
        <p:spPr>
          <a:xfrm>
            <a:off x="4267200" y="2286000"/>
            <a:ext cx="3581400" cy="457200"/>
          </a:xfrm>
          <a:prstGeom prst="roundRect">
            <a:avLst/>
          </a:prstGeom>
          <a:solidFill>
            <a:srgbClr val="00206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schemeClr val="bg1"/>
                </a:solidFill>
              </a:rPr>
              <a:t>PROGRAMSKE SIROVINE</a:t>
            </a:r>
            <a:endParaRPr lang="en-US" sz="2200" b="1" dirty="0">
              <a:solidFill>
                <a:schemeClr val="bg1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4800600" y="2952750"/>
            <a:ext cx="2514593" cy="381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PGM KOLEGIJUM</a:t>
            </a:r>
            <a:endParaRPr lang="en-US" sz="20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7243761" y="3522771"/>
            <a:ext cx="2595564" cy="477727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dirty="0"/>
              <a:t>odgovorni urednik</a:t>
            </a:r>
            <a:endParaRPr lang="en-US" sz="2200" dirty="0"/>
          </a:p>
        </p:txBody>
      </p:sp>
      <p:sp>
        <p:nvSpPr>
          <p:cNvPr id="10" name="Rounded Rectangle 9"/>
          <p:cNvSpPr/>
          <p:nvPr/>
        </p:nvSpPr>
        <p:spPr>
          <a:xfrm>
            <a:off x="1676400" y="4457698"/>
            <a:ext cx="4271965" cy="1866902"/>
          </a:xfrm>
          <a:prstGeom prst="round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5829300" y="1981200"/>
            <a:ext cx="457200" cy="2286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Down Arrow 14"/>
          <p:cNvSpPr/>
          <p:nvPr/>
        </p:nvSpPr>
        <p:spPr>
          <a:xfrm rot="5400000">
            <a:off x="7886700" y="2400301"/>
            <a:ext cx="457200" cy="2286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Down Arrow 15"/>
          <p:cNvSpPr/>
          <p:nvPr/>
        </p:nvSpPr>
        <p:spPr>
          <a:xfrm rot="16200000">
            <a:off x="3771899" y="2400301"/>
            <a:ext cx="457200" cy="2286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3581400" y="4114800"/>
            <a:ext cx="457200" cy="2286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8153400" y="4114800"/>
            <a:ext cx="457200" cy="2286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own Arrow 19"/>
          <p:cNvSpPr/>
          <p:nvPr/>
        </p:nvSpPr>
        <p:spPr>
          <a:xfrm>
            <a:off x="8153400" y="6454436"/>
            <a:ext cx="457200" cy="2286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Down Arrow 20"/>
          <p:cNvSpPr/>
          <p:nvPr/>
        </p:nvSpPr>
        <p:spPr>
          <a:xfrm>
            <a:off x="3581400" y="6477000"/>
            <a:ext cx="457200" cy="2286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3" name="TextBox 22"/>
          <p:cNvSpPr txBox="1"/>
          <p:nvPr/>
        </p:nvSpPr>
        <p:spPr>
          <a:xfrm>
            <a:off x="5334000" y="1550313"/>
            <a:ext cx="14574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200" b="1" dirty="0"/>
              <a:t>adaptacija</a:t>
            </a:r>
            <a:endParaRPr lang="en-US" sz="2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8229600" y="2286000"/>
            <a:ext cx="15953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200" b="1" dirty="0"/>
              <a:t>naručivanje</a:t>
            </a:r>
            <a:endParaRPr lang="en-US" sz="2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274674" y="2285999"/>
            <a:ext cx="163057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200" b="1" dirty="0"/>
              <a:t>prikupljanje</a:t>
            </a:r>
            <a:endParaRPr lang="en-US" sz="2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676400" y="4571999"/>
            <a:ext cx="4419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OPERATIVNO-TEH. PRIPREME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Rounded Rectangle 27"/>
          <p:cNvSpPr/>
          <p:nvPr/>
        </p:nvSpPr>
        <p:spPr>
          <a:xfrm>
            <a:off x="6243636" y="4456210"/>
            <a:ext cx="4271964" cy="1868390"/>
          </a:xfrm>
          <a:prstGeom prst="round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6705600" y="4491334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400" b="1" dirty="0">
                <a:solidFill>
                  <a:schemeClr val="bg1"/>
                </a:solidFill>
              </a:rPr>
              <a:t>KREATIVNE PRIPREME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31" name="Straight Arrow Connector 30"/>
          <p:cNvCxnSpPr>
            <a:cxnSpLocks/>
            <a:stCxn id="2" idx="2"/>
            <a:endCxn id="7" idx="0"/>
          </p:cNvCxnSpPr>
          <p:nvPr/>
        </p:nvCxnSpPr>
        <p:spPr>
          <a:xfrm flipH="1">
            <a:off x="6057897" y="2743200"/>
            <a:ext cx="3" cy="20955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cxnSpLocks/>
            <a:stCxn id="7" idx="3"/>
          </p:cNvCxnSpPr>
          <p:nvPr/>
        </p:nvCxnSpPr>
        <p:spPr>
          <a:xfrm>
            <a:off x="7315193" y="3143250"/>
            <a:ext cx="12168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/>
            <a:stCxn id="8" idx="0"/>
          </p:cNvCxnSpPr>
          <p:nvPr/>
        </p:nvCxnSpPr>
        <p:spPr>
          <a:xfrm flipV="1">
            <a:off x="8541543" y="3162308"/>
            <a:ext cx="0" cy="360463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cxnSpLocks/>
            <a:stCxn id="7" idx="1"/>
          </p:cNvCxnSpPr>
          <p:nvPr/>
        </p:nvCxnSpPr>
        <p:spPr>
          <a:xfrm flipH="1">
            <a:off x="3810000" y="3143250"/>
            <a:ext cx="990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cxnSpLocks/>
          </p:cNvCxnSpPr>
          <p:nvPr/>
        </p:nvCxnSpPr>
        <p:spPr>
          <a:xfrm flipV="1">
            <a:off x="3810000" y="3143250"/>
            <a:ext cx="0" cy="360463"/>
          </a:xfrm>
          <a:prstGeom prst="line">
            <a:avLst/>
          </a:prstGeom>
          <a:ln w="28575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cxnSpLocks/>
            <a:stCxn id="32" idx="3"/>
            <a:endCxn id="8" idx="1"/>
          </p:cNvCxnSpPr>
          <p:nvPr/>
        </p:nvCxnSpPr>
        <p:spPr>
          <a:xfrm>
            <a:off x="5107782" y="3761635"/>
            <a:ext cx="2135979" cy="0"/>
          </a:xfrm>
          <a:prstGeom prst="line">
            <a:avLst/>
          </a:prstGeom>
          <a:ln w="28575">
            <a:solidFill>
              <a:schemeClr val="tx1"/>
            </a:solidFill>
            <a:prstDash val="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438400" y="5095872"/>
            <a:ext cx="2895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sr-Latn-RS" sz="2200" dirty="0">
                <a:solidFill>
                  <a:schemeClr val="bg1"/>
                </a:solidFill>
              </a:rPr>
              <a:t>tehnički kapaciteti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sr-Latn-RS" sz="2200" dirty="0">
                <a:solidFill>
                  <a:schemeClr val="bg1"/>
                </a:solidFill>
              </a:rPr>
              <a:t>ekipa realizacije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sr-Latn-RS" sz="2200" dirty="0">
                <a:solidFill>
                  <a:schemeClr val="bg1"/>
                </a:solidFill>
              </a:rPr>
              <a:t>finansijski element</a:t>
            </a:r>
            <a:r>
              <a:rPr lang="sr-Latn-RS" sz="1200" dirty="0">
                <a:solidFill>
                  <a:schemeClr val="bg1"/>
                </a:solidFill>
              </a:rPr>
              <a:t>i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10400" y="5149303"/>
            <a:ext cx="29670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sr-Latn-RS" sz="2200" dirty="0">
                <a:solidFill>
                  <a:schemeClr val="bg1"/>
                </a:solidFill>
              </a:rPr>
              <a:t>kreativna razrada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sr-Latn-RS" sz="2200" dirty="0">
                <a:solidFill>
                  <a:schemeClr val="bg1"/>
                </a:solidFill>
              </a:rPr>
              <a:t>rediteljska koncepcija</a:t>
            </a:r>
          </a:p>
        </p:txBody>
      </p:sp>
      <p:sp>
        <p:nvSpPr>
          <p:cNvPr id="32" name="Rounded Rectangle 7">
            <a:extLst>
              <a:ext uri="{FF2B5EF4-FFF2-40B4-BE49-F238E27FC236}">
                <a16:creationId xmlns:a16="http://schemas.microsoft.com/office/drawing/2014/main" id="{7C092C9C-9971-1224-239E-0FFEF81B6980}"/>
              </a:ext>
            </a:extLst>
          </p:cNvPr>
          <p:cNvSpPr/>
          <p:nvPr/>
        </p:nvSpPr>
        <p:spPr>
          <a:xfrm>
            <a:off x="2512218" y="3522771"/>
            <a:ext cx="2595564" cy="477727"/>
          </a:xfrm>
          <a:prstGeom prst="roundRect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dirty="0"/>
              <a:t>Izvršni producent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028979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2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6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6" presetClass="entr" presetSubtype="32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3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 animBg="1"/>
      <p:bldP spid="10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0" grpId="0" animBg="1"/>
      <p:bldP spid="21" grpId="0" animBg="1"/>
      <p:bldP spid="23" grpId="0"/>
      <p:bldP spid="24" grpId="0"/>
      <p:bldP spid="25" grpId="0"/>
      <p:bldP spid="27" grpId="0"/>
      <p:bldP spid="28" grpId="0" animBg="1"/>
      <p:bldP spid="29" grpId="0"/>
      <p:bldP spid="50" grpId="0"/>
      <p:bldP spid="51" grpId="0"/>
      <p:bldP spid="3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3021</TotalTime>
  <Words>489</Words>
  <Application>Microsoft Office PowerPoint</Application>
  <PresentationFormat>Widescreen</PresentationFormat>
  <Paragraphs>156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PRIPREME</vt:lpstr>
      <vt:lpstr>Pripreme</vt:lpstr>
      <vt:lpstr>Pripreme</vt:lpstr>
      <vt:lpstr>Pripreme</vt:lpstr>
      <vt:lpstr>Kreativna pripreme</vt:lpstr>
      <vt:lpstr>Operativno-tehničke pripreme</vt:lpstr>
      <vt:lpstr>Pripreme</vt:lpstr>
      <vt:lpstr>Pripreme</vt:lpstr>
      <vt:lpstr>Pripreme</vt:lpstr>
      <vt:lpstr>Pripreme</vt:lpstr>
      <vt:lpstr>Pripreme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864</cp:revision>
  <dcterms:created xsi:type="dcterms:W3CDTF">2006-08-16T00:00:00Z</dcterms:created>
  <dcterms:modified xsi:type="dcterms:W3CDTF">2024-08-05T11:23:12Z</dcterms:modified>
</cp:coreProperties>
</file>