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1"/>
  </p:notesMasterIdLst>
  <p:sldIdLst>
    <p:sldId id="256" r:id="rId2"/>
    <p:sldId id="367" r:id="rId3"/>
    <p:sldId id="563" r:id="rId4"/>
    <p:sldId id="564" r:id="rId5"/>
    <p:sldId id="566" r:id="rId6"/>
    <p:sldId id="513" r:id="rId7"/>
    <p:sldId id="615" r:id="rId8"/>
    <p:sldId id="614" r:id="rId9"/>
    <p:sldId id="613" r:id="rId10"/>
    <p:sldId id="612" r:id="rId11"/>
    <p:sldId id="515" r:id="rId12"/>
    <p:sldId id="478" r:id="rId13"/>
    <p:sldId id="567" r:id="rId14"/>
    <p:sldId id="525" r:id="rId15"/>
    <p:sldId id="526" r:id="rId16"/>
    <p:sldId id="570" r:id="rId17"/>
    <p:sldId id="572" r:id="rId18"/>
    <p:sldId id="573" r:id="rId19"/>
    <p:sldId id="637" r:id="rId20"/>
    <p:sldId id="639" r:id="rId21"/>
    <p:sldId id="644" r:id="rId22"/>
    <p:sldId id="622" r:id="rId23"/>
    <p:sldId id="628" r:id="rId24"/>
    <p:sldId id="635" r:id="rId25"/>
    <p:sldId id="623" r:id="rId26"/>
    <p:sldId id="629" r:id="rId27"/>
    <p:sldId id="630" r:id="rId28"/>
    <p:sldId id="542" r:id="rId29"/>
    <p:sldId id="647" r:id="rId30"/>
    <p:sldId id="646" r:id="rId31"/>
    <p:sldId id="640" r:id="rId32"/>
    <p:sldId id="633" r:id="rId33"/>
    <p:sldId id="632" r:id="rId34"/>
    <p:sldId id="631" r:id="rId35"/>
    <p:sldId id="636" r:id="rId36"/>
    <p:sldId id="642" r:id="rId37"/>
    <p:sldId id="619" r:id="rId38"/>
    <p:sldId id="643" r:id="rId39"/>
    <p:sldId id="650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05-Aug-24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zanimljivi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nedavni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doga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aji</a:t>
            </a:r>
            <a:r>
              <a:rPr lang="hr-H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15000"/>
            <a:ext cx="8382000" cy="6096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REALIZACIJA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0279" y="76200"/>
            <a:ext cx="7751442" cy="495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05" y="1576387"/>
            <a:ext cx="10342989" cy="515302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ENG uključenje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67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7912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Hladna proba u opremljenom objektu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0" y="228600"/>
            <a:ext cx="8534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89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430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hladna mizanscenska proba (proba bez tehničkih uređaja za snimanje/direktan prenos)</a:t>
            </a:r>
          </a:p>
          <a:p>
            <a:pPr marL="963676" lvl="2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pre početka hladne probe u opremljenom objektu obaviće se postavljanje dekora (svih scenografskih elemenata i scenske rekvizite)</a:t>
            </a: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pod objektom podrazumeva se TV studio ili objekat izvan TV stanice (stan, restoran, park, koncertna dvorana...). 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dirty="0"/>
              <a:t>hladna proba omogućuje izvođačima da prilagode svoju igru/kretanje u opremljenom objektu u kojem će se obaviti faza realizacije, kao i ekipi realizacije da oseti opremljeni prostor i igru/kretanje izvođača, kako bi mogli na osnovu utvrđenog mizanscena da precizno definišu zadatke i usklade svoj rad u datom objektu sa rediteljskom koncepcijom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Hladna proba u opremljenom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94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201400" cy="5410200"/>
          </a:xfrm>
        </p:spPr>
        <p:txBody>
          <a:bodyPr>
            <a:normAutofit lnSpcReduction="10000"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9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Hladnoj probi u opremljenom objektu pored reditelja i izvođača prisustvuju: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400" dirty="0">
              <a:latin typeface="Corbel" pitchFamily="34" charset="0"/>
            </a:endParaRP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organizator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scenograf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kostimograf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direktor fotografije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glavni kamerman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majstor tona</a:t>
            </a:r>
          </a:p>
          <a:p>
            <a:pPr marL="1781175" lvl="2" indent="-3429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  <a:tabLst>
                <a:tab pos="1343025" algn="l"/>
              </a:tabLst>
            </a:pPr>
            <a:r>
              <a:rPr lang="vi-VN" dirty="0">
                <a:latin typeface="Corbel" pitchFamily="34" charset="0"/>
              </a:rPr>
              <a:t>asistent režije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200" dirty="0"/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hr-HR" dirty="0"/>
              <a:t>Hladna proba održava se u opremljenom objektu, pre nego što se pristupi tehničkoj pripremi za rad u objektu, a obavezno pre toplih proba 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381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Hladna proba u opremljenom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61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5638800"/>
            <a:ext cx="8382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dirty="0">
                <a:solidFill>
                  <a:schemeClr val="tx1"/>
                </a:solidFill>
              </a:rPr>
              <a:t>Tehnička priprema za rad u objektu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184" y="228600"/>
            <a:ext cx="11083632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96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3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radni proces koji treba da neposredno ostvari sve tehničke uslove </a:t>
            </a:r>
            <a:r>
              <a:rPr lang="sr-Latn-RS" dirty="0">
                <a:latin typeface="Corbel" pitchFamily="34" charset="0"/>
              </a:rPr>
              <a:t>za</a:t>
            </a:r>
            <a:r>
              <a:rPr lang="vi-VN" dirty="0">
                <a:latin typeface="Corbel" pitchFamily="34" charset="0"/>
              </a:rPr>
              <a:t> realizacij</a:t>
            </a: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 TV emisije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tehnička priprema za rad u objektu je uslovljena prostorno-tehničkim elementom koji bitno utiče na način izvršenja radnih zadataka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n</a:t>
            </a:r>
            <a:r>
              <a:rPr lang="vi-VN" dirty="0">
                <a:latin typeface="Corbel" pitchFamily="34" charset="0"/>
              </a:rPr>
              <a:t>ačin tehničke pripreme zavisi od mesta realizacije (u TV studiju ili izvan TV stanice) i od tehnološkog načina (snimanje ili direktan prenos)</a:t>
            </a:r>
            <a:endParaRPr lang="sr-Latn-RS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endParaRPr lang="sr-Latn-RS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u TV studiju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1546225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potrebno je pripremiti svu potrebnu tehniku u studiju i režiji</a:t>
            </a:r>
            <a:endParaRPr lang="sr-Latn-RS" dirty="0">
              <a:latin typeface="Corbel" pitchFamily="34" charset="0"/>
            </a:endParaRPr>
          </a:p>
          <a:p>
            <a:pPr marL="1546225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razmotati kablove</a:t>
            </a:r>
            <a:endParaRPr lang="sr-Latn-RS" dirty="0">
              <a:latin typeface="Corbel" pitchFamily="34" charset="0"/>
            </a:endParaRPr>
          </a:p>
          <a:p>
            <a:pPr marL="1546225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proveriti stative</a:t>
            </a:r>
            <a:endParaRPr lang="sr-Latn-RS" dirty="0">
              <a:latin typeface="Corbel" pitchFamily="34" charset="0"/>
            </a:endParaRPr>
          </a:p>
          <a:p>
            <a:pPr marL="1543050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postaviti kamere na pozicije koje su određene na hladnoj mizanscenskoj </a:t>
            </a:r>
            <a:r>
              <a:rPr lang="sr-Latn-RS" dirty="0">
                <a:latin typeface="Corbel" pitchFamily="34" charset="0"/>
              </a:rPr>
              <a:t> </a:t>
            </a:r>
            <a:r>
              <a:rPr lang="vi-VN" dirty="0">
                <a:latin typeface="Corbel" pitchFamily="34" charset="0"/>
              </a:rPr>
              <a:t>probi</a:t>
            </a:r>
            <a:endParaRPr lang="sr-Latn-RS" dirty="0">
              <a:latin typeface="Corbel" pitchFamily="34" charset="0"/>
            </a:endParaRPr>
          </a:p>
          <a:p>
            <a:pPr marL="1546225" lvl="2" indent="-28575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proveriti vezu (intercom) između kamermana i režije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2286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za rad u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18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506200" cy="5410200"/>
          </a:xfrm>
        </p:spPr>
        <p:txBody>
          <a:bodyPr>
            <a:normAutofit lnSpcReduction="10000"/>
          </a:bodyPr>
          <a:lstStyle/>
          <a:p>
            <a:pPr marL="1543050" lvl="2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pripremiti potrebne mikrofone koji su ustanovljeni od strane majstora tona još za vreme hladne mizanscenske probe</a:t>
            </a:r>
            <a:endParaRPr lang="sr-Latn-RS" dirty="0">
              <a:latin typeface="Corbel" pitchFamily="34" charset="0"/>
            </a:endParaRP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riključuju se kontrolni monitori i proverava audio monitoring</a:t>
            </a:r>
            <a:endParaRPr lang="sr-Latn-RS" dirty="0">
              <a:latin typeface="Corbel" pitchFamily="34" charset="0"/>
            </a:endParaRPr>
          </a:p>
          <a:p>
            <a:pPr marL="1543050" lvl="2" indent="-285750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lanirana scenska tehnika (far šine sa far kolicima, kran) postavlja se na utvrđena mesta</a:t>
            </a:r>
            <a:endParaRPr lang="sr-Latn-RS" dirty="0">
              <a:latin typeface="Corbel" pitchFamily="34" charset="0"/>
            </a:endParaRPr>
          </a:p>
          <a:p>
            <a:pPr marL="990600" lvl="2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U režiji </a:t>
            </a:r>
            <a:endParaRPr lang="sr-Latn-RS" b="1" dirty="0">
              <a:solidFill>
                <a:srgbClr val="C00000"/>
              </a:solidFill>
              <a:latin typeface="Corbel" pitchFamily="34" charset="0"/>
            </a:endParaRP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odrediti magnetoskop </a:t>
            </a:r>
            <a:r>
              <a:rPr lang="sr-Latn-RS" dirty="0">
                <a:latin typeface="Corbel" pitchFamily="34" charset="0"/>
              </a:rPr>
              <a:t>/ server </a:t>
            </a:r>
            <a:r>
              <a:rPr lang="vi-VN" dirty="0">
                <a:latin typeface="Corbel" pitchFamily="34" charset="0"/>
              </a:rPr>
              <a:t>na kojem će se obaviti snimanje</a:t>
            </a:r>
            <a:endParaRPr lang="sr-Latn-RS" dirty="0">
              <a:latin typeface="Corbel" pitchFamily="34" charset="0"/>
            </a:endParaRP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pripremiti </a:t>
            </a:r>
            <a:r>
              <a:rPr lang="vi-VN" dirty="0">
                <a:latin typeface="Corbel" pitchFamily="34" charset="0"/>
              </a:rPr>
              <a:t>karakter generator (PC) za potrebe el. grafičke obrade slike</a:t>
            </a:r>
            <a:endParaRPr lang="sr-Latn-RS" dirty="0">
              <a:latin typeface="Corbel" pitchFamily="34" charset="0"/>
            </a:endParaRP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prekontrolisati telefonski hibrid preko audio miksete</a:t>
            </a:r>
            <a:endParaRPr lang="sr-Latn-RS" dirty="0">
              <a:latin typeface="Corbel" pitchFamily="34" charset="0"/>
            </a:endParaRPr>
          </a:p>
          <a:p>
            <a:pPr marL="1543050" lvl="2" indent="-285750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dirty="0">
                <a:latin typeface="Corbel" pitchFamily="34" charset="0"/>
              </a:rPr>
              <a:t>u</a:t>
            </a:r>
            <a:r>
              <a:rPr lang="vi-VN" dirty="0">
                <a:latin typeface="Corbel" pitchFamily="34" charset="0"/>
              </a:rPr>
              <a:t> slučaju prosleđivanja eksternog signala (preuzimanje TV signala druge TV stanice ili signala naše ekipe putem linka za potrebe uključenja sa lica mesta) potrebno je proveriti komunikaciju i dolazni signal </a:t>
            </a: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za rad u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21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11049000" cy="5562600"/>
          </a:xfrm>
        </p:spPr>
        <p:txBody>
          <a:bodyPr>
            <a:normAutofit/>
          </a:bodyPr>
          <a:lstStyle/>
          <a:p>
            <a:pPr marL="990600" lvl="2" indent="-276225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solidFill>
                  <a:srgbClr val="C00000"/>
                </a:solidFill>
                <a:latin typeface="Corbel" pitchFamily="34" charset="0"/>
              </a:rPr>
              <a:t> 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Izvan TV studija</a:t>
            </a:r>
          </a:p>
          <a:p>
            <a:pPr marL="1543050" lvl="2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dopremanje tehnike na mesto snimanja</a:t>
            </a:r>
          </a:p>
          <a:p>
            <a:pPr marL="1543050" lvl="2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postavljanje tehnike (uređaji i rasveta)</a:t>
            </a:r>
          </a:p>
          <a:p>
            <a:pPr marL="1543050" lvl="2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priključenje na izvor el. energije</a:t>
            </a:r>
          </a:p>
          <a:p>
            <a:pPr marL="1543050" lvl="2" indent="-28575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dirty="0">
                <a:latin typeface="Corbel" pitchFamily="34" charset="0"/>
              </a:rPr>
              <a:t>povezivanje, podešavanje i kontrola svih uređaja</a:t>
            </a:r>
            <a:endParaRPr lang="sr-Latn-RS" dirty="0">
              <a:latin typeface="Corbel" pitchFamily="34" charset="0"/>
            </a:endParaRPr>
          </a:p>
          <a:p>
            <a:pPr marL="1257300" lvl="2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076325" lvl="2" indent="-3619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vi-VN" dirty="0">
                <a:latin typeface="Corbel" pitchFamily="34" charset="0"/>
              </a:rPr>
              <a:t>izviđanjem objekta precizno je utvrđeno da li postoje uslovi za navedene radnje tehničke pripreme</a:t>
            </a:r>
            <a:endParaRPr lang="sr-Latn-RS" dirty="0">
              <a:latin typeface="Corbel" pitchFamily="34" charset="0"/>
            </a:endParaRPr>
          </a:p>
          <a:p>
            <a:pPr marL="1000125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1076325" lvl="2" indent="-3619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podnošenjem </a:t>
            </a:r>
            <a:r>
              <a:rPr lang="vi-VN" dirty="0">
                <a:latin typeface="Corbel" pitchFamily="34" charset="0"/>
              </a:rPr>
              <a:t>zahteva za tehničke kapacitete planskoj službi, od strane organizatora, obezbeđuju se potrebni tehnički kapaciteti </a:t>
            </a:r>
            <a:endParaRPr lang="sr-Latn-RS" dirty="0">
              <a:latin typeface="Corbel" pitchFamily="34" charset="0"/>
            </a:endParaRPr>
          </a:p>
          <a:p>
            <a:pPr marL="1000125" lvl="2" indent="-28575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sr-Latn-RS" sz="1200" dirty="0">
              <a:latin typeface="Corbel" pitchFamily="34" charset="0"/>
            </a:endParaRPr>
          </a:p>
          <a:p>
            <a:pPr marL="1076325" lvl="2" indent="-3619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p</a:t>
            </a:r>
            <a:r>
              <a:rPr lang="vi-VN" dirty="0">
                <a:latin typeface="Corbel" pitchFamily="34" charset="0"/>
              </a:rPr>
              <a:t>ostavljanje tehnike u koju pored tehničkih uređaja spada i rasveta kao sastavni element tehničkih uslova, obavljaju tehničari odeljenja prenosne tehnike i odeljenje rasvete</a:t>
            </a:r>
          </a:p>
          <a:p>
            <a:pPr marL="1524000" lvl="2" indent="-2667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8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za rad u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36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7442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085850" lvl="2" indent="-371475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Povezivanje tehničkih uređaja i rasvete na električnu energiju može se </a:t>
            </a:r>
            <a:r>
              <a:rPr lang="sr-Latn-RS" dirty="0">
                <a:latin typeface="Corbel" pitchFamily="34" charset="0"/>
              </a:rPr>
              <a:t>    </a:t>
            </a:r>
            <a:r>
              <a:rPr lang="vi-VN" dirty="0">
                <a:latin typeface="Corbel" pitchFamily="34" charset="0"/>
              </a:rPr>
              <a:t>obaviti na više načina:</a:t>
            </a:r>
            <a:endParaRPr lang="sr-Latn-RS" dirty="0">
              <a:latin typeface="Corbel" pitchFamily="34" charset="0"/>
            </a:endParaRP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t-BR" b="1" dirty="0">
                <a:latin typeface="Corbel" pitchFamily="34" charset="0"/>
              </a:rPr>
              <a:t>priključenje na izvor el. energije </a:t>
            </a:r>
            <a:r>
              <a:rPr lang="pt-BR" b="1" dirty="0">
                <a:solidFill>
                  <a:srgbClr val="C00000"/>
                </a:solidFill>
                <a:latin typeface="Corbel" pitchFamily="34" charset="0"/>
              </a:rPr>
              <a:t>samog objekta</a:t>
            </a: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t-BR" b="1" dirty="0">
                <a:latin typeface="Corbel" pitchFamily="34" charset="0"/>
              </a:rPr>
              <a:t>priključenje na izvor el. energije </a:t>
            </a:r>
            <a:r>
              <a:rPr lang="pt-BR" b="1" dirty="0">
                <a:solidFill>
                  <a:srgbClr val="C00000"/>
                </a:solidFill>
                <a:latin typeface="Corbel" pitchFamily="34" charset="0"/>
              </a:rPr>
              <a:t>javne mreže</a:t>
            </a:r>
          </a:p>
          <a:p>
            <a:pPr marL="1543050" lvl="2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t-BR" b="1" dirty="0">
                <a:latin typeface="Corbel" pitchFamily="34" charset="0"/>
              </a:rPr>
              <a:t>priključenje na </a:t>
            </a:r>
            <a:r>
              <a:rPr lang="pt-BR" b="1" dirty="0">
                <a:solidFill>
                  <a:srgbClr val="C00000"/>
                </a:solidFill>
                <a:latin typeface="Corbel" pitchFamily="34" charset="0"/>
              </a:rPr>
              <a:t>agregat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Za potrebe direktnog prenosa potrebno je:</a:t>
            </a:r>
          </a:p>
          <a:p>
            <a:pPr marL="1543050" lvl="4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uspostaviti linkovsku vezu </a:t>
            </a:r>
            <a:endParaRPr lang="sr-Latn-RS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1543050" lvl="4" indent="-2857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sporazumnu vezu</a:t>
            </a:r>
            <a:endParaRPr lang="vi-VN" sz="2400" b="1" dirty="0">
              <a:solidFill>
                <a:srgbClr val="C00000"/>
              </a:solidFill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vi-VN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za rad u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427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2878" y="1524000"/>
            <a:ext cx="7846244" cy="5227561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u eksterijeru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17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820400" cy="5410200"/>
          </a:xfrm>
        </p:spPr>
        <p:txBody>
          <a:bodyPr>
            <a:normAutofit lnSpcReduction="10000"/>
          </a:bodyPr>
          <a:lstStyle/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b="1" dirty="0">
                <a:solidFill>
                  <a:srgbClr val="C00000"/>
                </a:solidFill>
                <a:latin typeface="Corbel" pitchFamily="34" charset="0"/>
              </a:rPr>
              <a:t>skup radnih procesa, koji omogućavaju ostvarenje digitalnog zapisa, odnosno direktnog prenosa, slike i zvuka TV emisije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12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preduslov za neposrednu realizaciju - uspešno ispunjenje zadataka proizvodne pripreme 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dirty="0">
                <a:latin typeface="Corbel" pitchFamily="34" charset="0"/>
              </a:rPr>
              <a:t>realizacija zavisi od: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sr-Latn-RS" sz="1200" dirty="0">
                <a:latin typeface="Corbel" pitchFamily="34" charset="0"/>
              </a:rPr>
              <a:t> </a:t>
            </a:r>
            <a:endParaRPr lang="sr-Latn-RS" sz="2000" dirty="0">
              <a:latin typeface="Corbel" pitchFamily="34" charset="0"/>
            </a:endParaRPr>
          </a:p>
          <a:p>
            <a:pPr marL="1257300" lvl="2" indent="361950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b="1" dirty="0">
                <a:latin typeface="Corbel" pitchFamily="34" charset="0"/>
              </a:rPr>
              <a:t>programske vrste</a:t>
            </a:r>
          </a:p>
          <a:p>
            <a:pPr marL="1619250" lvl="4" indent="-3619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latin typeface="Corbel" pitchFamily="34" charset="0"/>
              </a:rPr>
              <a:t>složenosti projekta</a:t>
            </a:r>
          </a:p>
          <a:p>
            <a:pPr marL="1619250" lvl="4" indent="-36195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sr-Latn-RS" sz="2400" b="1" dirty="0">
                <a:latin typeface="Corbel" pitchFamily="34" charset="0"/>
              </a:rPr>
              <a:t>tehnološkog načina</a:t>
            </a:r>
          </a:p>
          <a:p>
            <a:pPr marL="1257300" lvl="4" indent="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Dva osnovna tehnološka načina realizacije:</a:t>
            </a: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snimanje (radi kasnijeg emitovanja)</a:t>
            </a: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sz="2400" b="1" dirty="0">
                <a:solidFill>
                  <a:srgbClr val="C00000"/>
                </a:solidFill>
                <a:latin typeface="Corbel" pitchFamily="34" charset="0"/>
              </a:rPr>
              <a:t>ostvarenje direktnog prenosa - "živo"</a:t>
            </a: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45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500" y="1476375"/>
            <a:ext cx="6985000" cy="523875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na lokaciji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10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8100" y="1514475"/>
            <a:ext cx="7035800" cy="527685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03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1277" y="1524000"/>
            <a:ext cx="8949446" cy="52578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2286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4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01" y="1524000"/>
            <a:ext cx="9347198" cy="52577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u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90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7186" y="1524000"/>
            <a:ext cx="7917627" cy="52577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Tehnička priprema u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81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0" y="1552670"/>
            <a:ext cx="7848600" cy="522913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rasveta sa priborom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0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6309" y="1513134"/>
            <a:ext cx="7163182" cy="5279531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Mobilni agregati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07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251" y="1538600"/>
            <a:ext cx="10153498" cy="52432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rasveta sa priborom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89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1" y="1600200"/>
            <a:ext cx="5649935" cy="518099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62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3067" y="1562101"/>
            <a:ext cx="7005865" cy="52577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7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668000" cy="5410200"/>
          </a:xfrm>
        </p:spPr>
        <p:txBody>
          <a:bodyPr>
            <a:normAutofit/>
          </a:bodyPr>
          <a:lstStyle/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Zavisno od mesta realizacije razlikujemo: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200" dirty="0">
              <a:latin typeface="Corbel" pitchFamily="34" charset="0"/>
            </a:endParaRP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realizacija u TV studiju</a:t>
            </a: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realizacija izvan studija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200" b="1" dirty="0">
                <a:latin typeface="Corbel" pitchFamily="34" charset="0"/>
              </a:rPr>
              <a:t>reportažnim kolima</a:t>
            </a:r>
          </a:p>
          <a:p>
            <a:pPr marL="2017586" lvl="7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pl-PL" sz="2200" b="1" dirty="0">
                <a:latin typeface="Corbel" pitchFamily="34" charset="0"/>
              </a:rPr>
              <a:t>ENG/EFP ekipom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1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Sa stanovišta karakteristike ostvarenih zapisa, odnosno neophodnosti kasnije montaže, razlikujemo: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800" dirty="0">
              <a:latin typeface="Corbel" pitchFamily="34" charset="0"/>
            </a:endParaRP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snimanje sa direktnom montažom</a:t>
            </a:r>
          </a:p>
          <a:p>
            <a:pPr marL="1615250" lvl="5" indent="-363538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Ø"/>
            </a:pPr>
            <a:r>
              <a:rPr lang="pl-PL" sz="2400" b="1" dirty="0">
                <a:solidFill>
                  <a:srgbClr val="C00000"/>
                </a:solidFill>
                <a:latin typeface="Corbel" pitchFamily="34" charset="0"/>
              </a:rPr>
              <a:t>snimanje sa naknadnom montažom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49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1521732"/>
            <a:ext cx="7924800" cy="5262335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režija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65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46" y="1981200"/>
            <a:ext cx="11932708" cy="429577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152400"/>
            <a:ext cx="99822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Mobilna rasveta sa priborom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68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5262" y="1548110"/>
            <a:ext cx="9261475" cy="520958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152400"/>
            <a:ext cx="99822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„Baunser“ – difuzer ram za rasvetu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53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00" y="1594470"/>
            <a:ext cx="7848600" cy="5234955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„Baunser“ – difuzer ram za rasvetu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1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00" y="1524000"/>
            <a:ext cx="5257799" cy="525779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Držač rasvetnog tela na barikudi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2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02" y="1981200"/>
            <a:ext cx="11763195" cy="44196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2400" y="152400"/>
            <a:ext cx="99822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Postavka rasvete na objektu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20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6912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0712" y="5018702"/>
            <a:ext cx="2300288" cy="172521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0712" y="1590675"/>
            <a:ext cx="2300288" cy="3067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781" y="1581150"/>
            <a:ext cx="8773331" cy="5162768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6200" y="152400"/>
            <a:ext cx="10461067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Razvodna kutija za priključenje na el. mrežu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56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5400" y="1524000"/>
            <a:ext cx="7061200" cy="52959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Agregati za el. energiju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6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1581150"/>
            <a:ext cx="6934200" cy="520065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Mobilni agregat sa razvodnom tablom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07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1050544" lvl="4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401" y="1524000"/>
            <a:ext cx="9347198" cy="5257799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200" y="152400"/>
            <a:ext cx="10058400" cy="1103376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Postavka rasvete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5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0820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0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sr-Latn-RS" dirty="0">
                <a:latin typeface="Corbel" pitchFamily="34" charset="0"/>
              </a:rPr>
              <a:t>Snimanje sa </a:t>
            </a:r>
            <a:r>
              <a:rPr lang="sr-Latn-RS" b="1" dirty="0">
                <a:solidFill>
                  <a:srgbClr val="C00000"/>
                </a:solidFill>
                <a:latin typeface="Corbel" pitchFamily="34" charset="0"/>
              </a:rPr>
              <a:t>direktnom montažom </a:t>
            </a:r>
            <a:r>
              <a:rPr lang="sr-Latn-RS" dirty="0">
                <a:latin typeface="Corbel" pitchFamily="34" charset="0"/>
              </a:rPr>
              <a:t>odvija se po dramaturškom redosledu programskog projekta korišćenjem više kamernih lanaca u sistemu </a:t>
            </a:r>
          </a:p>
          <a:p>
            <a:pPr marL="1125982" lvl="3" indent="-285750" algn="just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endParaRPr lang="hr-HR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Snimanje sa </a:t>
            </a:r>
            <a:r>
              <a:rPr lang="pl-PL" b="1" dirty="0">
                <a:solidFill>
                  <a:srgbClr val="C00000"/>
                </a:solidFill>
                <a:latin typeface="Corbel" pitchFamily="34" charset="0"/>
              </a:rPr>
              <a:t>naknadnom montažom </a:t>
            </a:r>
            <a:r>
              <a:rPr lang="pl-PL" dirty="0">
                <a:latin typeface="Corbel" pitchFamily="34" charset="0"/>
              </a:rPr>
              <a:t>ne obavlja se po dramaturškom redosledu, već prema potrebi da se proces realizacije obavi na što racionalniji način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snimanje se obavlja po scenama, sekvencama, kadrovima uz ponavljanje pojedinih kadrova – snimanje dublova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1400" dirty="0">
              <a:latin typeface="Corbel" pitchFamily="34" charset="0"/>
            </a:endParaRPr>
          </a:p>
          <a:p>
            <a:pPr marL="984314" lvl="2" indent="-363538" algn="just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pl-PL" dirty="0">
                <a:latin typeface="Corbel" pitchFamily="34" charset="0"/>
              </a:rPr>
              <a:t>po završetku snimanja, neophodno je da se u toku montaže izvrši povezivanje svih delova u jedinstvenu dramaturšku celinu koja predstavlja TV emisiju</a:t>
            </a: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59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102870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4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Tx/>
              <a:buSzPct val="80000"/>
              <a:buFont typeface="Wingdings 2"/>
              <a:buChar char=""/>
            </a:pPr>
            <a:r>
              <a:rPr lang="vi-VN" dirty="0">
                <a:latin typeface="Corbel" pitchFamily="34" charset="0"/>
              </a:rPr>
              <a:t>Radne operacije koje su zajedničke za snimanje/direktan prenos u studiju i izvan njega:</a:t>
            </a:r>
            <a:endParaRPr lang="sr-Latn-RS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Tx/>
              <a:buSzPct val="80000"/>
              <a:buNone/>
            </a:pPr>
            <a:endParaRPr lang="sr-Latn-RS" sz="1000" dirty="0">
              <a:latin typeface="Corbel" pitchFamily="34" charset="0"/>
            </a:endParaRP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hladna proba u opremljenom objektu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tehnička priprema za rad u objektu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postavljanje opšteg svetla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kadriranje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podešavanje svetla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progon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korekcija svetla i podešavanje kamera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kostimiranje, maskiranje i šminkanje izvođača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generalna proba</a:t>
            </a:r>
          </a:p>
          <a:p>
            <a:pPr marL="1790700" lvl="2" indent="-352425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+mj-lt"/>
              <a:buAutoNum type="arabicPeriod"/>
            </a:pPr>
            <a:r>
              <a:rPr lang="vi-VN" b="1" dirty="0">
                <a:solidFill>
                  <a:srgbClr val="C00000"/>
                </a:solidFill>
                <a:latin typeface="Corbel" pitchFamily="34" charset="0"/>
              </a:rPr>
              <a:t>snimanje/direktan prenos</a:t>
            </a: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pl-PL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pl-PL" sz="14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79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666" y="1485900"/>
            <a:ext cx="9482667" cy="53340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 u TV studiju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28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806" y="1556498"/>
            <a:ext cx="8162387" cy="526340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 izvan TV studija sa RK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56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2230" y="1524000"/>
            <a:ext cx="7888626" cy="52578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" y="76200"/>
            <a:ext cx="99060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Realizacija u režiji studija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57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410200"/>
          </a:xfrm>
        </p:spPr>
        <p:txBody>
          <a:bodyPr>
            <a:normAutofit/>
          </a:bodyPr>
          <a:lstStyle/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1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2000" dirty="0">
              <a:latin typeface="Corbel" pitchFamily="34" charset="0"/>
            </a:endParaRPr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200" dirty="0">
              <a:latin typeface="Corbel" pitchFamily="34" charset="0"/>
            </a:endParaRPr>
          </a:p>
          <a:p>
            <a:pPr marL="1203770" lvl="3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1600" dirty="0">
              <a:latin typeface="Corbel" pitchFamily="34" charset="0"/>
            </a:endParaRPr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984314" lvl="2" indent="-363538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3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42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20776" lvl="2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548" y="1638300"/>
            <a:ext cx="11782903" cy="51054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76200" y="76200"/>
            <a:ext cx="9982200" cy="1295400"/>
          </a:xfrm>
          <a:prstGeom prst="rect">
            <a:avLst/>
          </a:prstGeom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EFP snimanje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66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5015</TotalTime>
  <Words>914</Words>
  <Application>Microsoft Office PowerPoint</Application>
  <PresentationFormat>Widescreen</PresentationFormat>
  <Paragraphs>707</Paragraphs>
  <Slides>39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Corbel</vt:lpstr>
      <vt:lpstr>Wingdings</vt:lpstr>
      <vt:lpstr>Wingdings 2</vt:lpstr>
      <vt:lpstr>Wingdings 3</vt:lpstr>
      <vt:lpstr>Module</vt:lpstr>
      <vt:lpstr>REALIZACIJA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Hladna proba u opremljenom objektu</vt:lpstr>
      <vt:lpstr>PowerPoint Presentation</vt:lpstr>
      <vt:lpstr>PowerPoint Presentation</vt:lpstr>
      <vt:lpstr>Tehnička priprema za rad u objektu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1361</cp:revision>
  <dcterms:created xsi:type="dcterms:W3CDTF">2006-08-16T00:00:00Z</dcterms:created>
  <dcterms:modified xsi:type="dcterms:W3CDTF">2024-08-05T12:20:08Z</dcterms:modified>
</cp:coreProperties>
</file>